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412" r:id="rId2"/>
    <p:sldId id="413" r:id="rId3"/>
    <p:sldId id="417" r:id="rId4"/>
    <p:sldId id="418" r:id="rId5"/>
    <p:sldId id="425" r:id="rId6"/>
    <p:sldId id="419" r:id="rId7"/>
    <p:sldId id="414" r:id="rId8"/>
    <p:sldId id="427" r:id="rId9"/>
    <p:sldId id="435" r:id="rId10"/>
    <p:sldId id="420" r:id="rId11"/>
    <p:sldId id="421" r:id="rId12"/>
    <p:sldId id="416" r:id="rId13"/>
    <p:sldId id="432" r:id="rId14"/>
    <p:sldId id="415" r:id="rId15"/>
    <p:sldId id="422" r:id="rId16"/>
    <p:sldId id="431" r:id="rId17"/>
    <p:sldId id="424" r:id="rId18"/>
    <p:sldId id="426" r:id="rId19"/>
    <p:sldId id="428" r:id="rId20"/>
    <p:sldId id="430" r:id="rId21"/>
    <p:sldId id="433" r:id="rId22"/>
    <p:sldId id="434" r:id="rId23"/>
  </p:sldIdLst>
  <p:sldSz cx="9906000" cy="6858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1pPr>
    <a:lvl2pPr marL="457200" algn="l" rtl="0" fontAlgn="base">
      <a:spcBef>
        <a:spcPct val="0"/>
      </a:spcBef>
      <a:spcAft>
        <a:spcPct val="0"/>
      </a:spcAft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2pPr>
    <a:lvl3pPr marL="914400" algn="l" rtl="0" fontAlgn="base">
      <a:spcBef>
        <a:spcPct val="0"/>
      </a:spcBef>
      <a:spcAft>
        <a:spcPct val="0"/>
      </a:spcAft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3pPr>
    <a:lvl4pPr marL="1371600" algn="l" rtl="0" fontAlgn="base">
      <a:spcBef>
        <a:spcPct val="0"/>
      </a:spcBef>
      <a:spcAft>
        <a:spcPct val="0"/>
      </a:spcAft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4pPr>
    <a:lvl5pPr marL="1828800" algn="l" rtl="0" fontAlgn="base">
      <a:spcBef>
        <a:spcPct val="0"/>
      </a:spcBef>
      <a:spcAft>
        <a:spcPct val="0"/>
      </a:spcAft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5pPr>
    <a:lvl6pPr marL="2286000" algn="l" defTabSz="457200" rtl="0" eaLnBrk="1" latinLnBrk="0" hangingPunct="1"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6pPr>
    <a:lvl7pPr marL="2743200" algn="l" defTabSz="457200" rtl="0" eaLnBrk="1" latinLnBrk="0" hangingPunct="1"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7pPr>
    <a:lvl8pPr marL="3200400" algn="l" defTabSz="457200" rtl="0" eaLnBrk="1" latinLnBrk="0" hangingPunct="1"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8pPr>
    <a:lvl9pPr marL="3657600" algn="l" defTabSz="457200" rtl="0" eaLnBrk="1" latinLnBrk="0" hangingPunct="1">
      <a:defRPr sz="3200" kern="1200" baseline="-25000">
        <a:solidFill>
          <a:srgbClr val="000000"/>
        </a:solidFill>
        <a:latin typeface="Helvetica Neue Light" charset="0"/>
        <a:ea typeface="ヒラギノ角ゴ Pro W3" charset="0"/>
        <a:cs typeface="ヒラギノ角ゴ Pro W3" charset="0"/>
        <a:sym typeface="Helvetica Neue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B03FB"/>
    <a:srgbClr val="9319F9"/>
    <a:srgbClr val="8000FF"/>
    <a:srgbClr val="804000"/>
    <a:srgbClr val="FF8000"/>
    <a:srgbClr val="FF6666"/>
    <a:srgbClr val="008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3588" autoAdjust="0"/>
    <p:restoredTop sz="98686" autoAdjust="0"/>
  </p:normalViewPr>
  <p:slideViewPr>
    <p:cSldViewPr>
      <p:cViewPr varScale="1">
        <p:scale>
          <a:sx n="147" d="100"/>
          <a:sy n="147" d="100"/>
        </p:scale>
        <p:origin x="-480" y="-112"/>
      </p:cViewPr>
      <p:guideLst>
        <p:guide orient="horz" pos="2160"/>
        <p:guide pos="312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1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7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A84DB2FB-E3B0-7941-936F-BCBF0CEA0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69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 Neue Light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 Neue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 Neue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 Neue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 Neue Light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1pPr>
            <a:lvl2pPr marL="742950" indent="-285750" eaLnBrk="0" hangingPunct="0"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2pPr>
            <a:lvl3pPr marL="1143000" indent="-228600" eaLnBrk="0" hangingPunct="0"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3pPr>
            <a:lvl4pPr marL="1600200" indent="-228600" eaLnBrk="0" hangingPunct="0"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4pPr>
            <a:lvl5pPr marL="2057400" indent="-228600" eaLnBrk="0" hangingPunct="0"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aseline="-25000">
                <a:solidFill>
                  <a:srgbClr val="000000"/>
                </a:solidFill>
                <a:latin typeface="Helvetica Neue Light" charset="0"/>
                <a:ea typeface="ヒラギノ角ゴ Pro W3" charset="0"/>
                <a:cs typeface="ヒラギノ角ゴ Pro W3" charset="0"/>
                <a:sym typeface="Helvetica Neue Light" charset="0"/>
              </a:defRPr>
            </a:lvl9pPr>
          </a:lstStyle>
          <a:p>
            <a:pPr eaLnBrk="1" hangingPunct="1"/>
            <a:fld id="{C32A7B58-D258-EE4A-88BA-1412EE9231E0}" type="slidenum">
              <a:rPr lang="en-US" sz="1200" baseline="0"/>
              <a:pPr eaLnBrk="1" hangingPunct="1"/>
              <a:t>1</a:t>
            </a:fld>
            <a:endParaRPr lang="en-US" sz="1200" baseline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510644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600" y="208336"/>
            <a:ext cx="6840760" cy="487263"/>
          </a:xfrm>
        </p:spPr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196752"/>
            <a:ext cx="9039225" cy="4824536"/>
          </a:xfrm>
        </p:spPr>
        <p:txBody>
          <a:bodyPr/>
          <a:lstStyle>
            <a:lvl1pPr>
              <a:buFont typeface="Arial"/>
              <a:buChar char="•"/>
              <a:defRPr>
                <a:solidFill>
                  <a:schemeClr val="tx1"/>
                </a:solidFill>
              </a:defRPr>
            </a:lvl1pPr>
            <a:lvl2pPr marL="800100" indent="-342900">
              <a:buFont typeface="Lucida Grande"/>
              <a:buChar char="–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84398005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 userDrawn="1"/>
        </p:nvGrpSpPr>
        <p:grpSpPr bwMode="auto">
          <a:xfrm>
            <a:off x="0" y="188913"/>
            <a:ext cx="9921551" cy="514350"/>
            <a:chOff x="0" y="188640"/>
            <a:chExt cx="9488488" cy="514350"/>
          </a:xfrm>
        </p:grpSpPr>
        <p:pic>
          <p:nvPicPr>
            <p:cNvPr id="1037" name="Picture 14" descr="DarkBlue1024"/>
            <p:cNvPicPr>
              <a:picLocks noChangeAspect="1" noChangeArrowheads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8640"/>
              <a:ext cx="620413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3" descr="DarkBlue1024"/>
            <p:cNvPicPr>
              <a:picLocks noChangeAspect="1" noChangeArrowheads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88" y="188640"/>
              <a:ext cx="9144000" cy="51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3388" y="3532188"/>
            <a:ext cx="90392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921" tIns="35921" rIns="35921" bIns="35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3388" y="925513"/>
            <a:ext cx="90392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921" tIns="35921" rIns="35921" bIns="3592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Line 5"/>
          <p:cNvSpPr>
            <a:spLocks noChangeShapeType="1"/>
          </p:cNvSpPr>
          <p:nvPr userDrawn="1"/>
        </p:nvSpPr>
        <p:spPr bwMode="auto">
          <a:xfrm>
            <a:off x="449263" y="6618288"/>
            <a:ext cx="9112250" cy="0"/>
          </a:xfrm>
          <a:prstGeom prst="line">
            <a:avLst/>
          </a:prstGeom>
          <a:noFill/>
          <a:ln w="9525">
            <a:solidFill>
              <a:schemeClr val="tx1">
                <a:alpha val="74901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6"/>
          <p:cNvSpPr>
            <a:spLocks/>
          </p:cNvSpPr>
          <p:nvPr userDrawn="1"/>
        </p:nvSpPr>
        <p:spPr bwMode="auto">
          <a:xfrm>
            <a:off x="488950" y="6669673"/>
            <a:ext cx="90725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/>
          <a:p>
            <a:pPr defTabSz="862013"/>
            <a:r>
              <a:rPr lang="en-US" sz="1100" baseline="0" dirty="0">
                <a:solidFill>
                  <a:schemeClr val="tx1"/>
                </a:solidFill>
                <a:latin typeface="Verdana" charset="0"/>
                <a:cs typeface="Helvetica Neue Light" charset="0"/>
              </a:rPr>
              <a:t>Mark Cropper </a:t>
            </a:r>
            <a:r>
              <a:rPr lang="en-US" sz="1100" baseline="0" dirty="0" smtClean="0">
                <a:solidFill>
                  <a:schemeClr val="tx1"/>
                </a:solidFill>
                <a:latin typeface="Verdana" charset="0"/>
                <a:cs typeface="Helvetica Neue Light" charset="0"/>
              </a:rPr>
              <a:t>– 13 July 2015	Accurate Astrophysics Correct Cosmology: RAS</a:t>
            </a:r>
            <a:r>
              <a:rPr lang="en-US" sz="1100" baseline="0" dirty="0">
                <a:solidFill>
                  <a:schemeClr val="tx1"/>
                </a:solidFill>
                <a:latin typeface="Verdana" charset="0"/>
                <a:cs typeface="Helvetica Neue Light" charset="0"/>
              </a:rPr>
              <a:t>			           (</a:t>
            </a:r>
            <a:fld id="{40E1576F-2705-304C-867A-9779179E9A83}" type="slidenum">
              <a:rPr lang="en-US" sz="1100" baseline="0">
                <a:solidFill>
                  <a:schemeClr val="tx1"/>
                </a:solidFill>
                <a:latin typeface="Verdana" charset="0"/>
                <a:cs typeface="Helvetica Neue Light" charset="0"/>
              </a:rPr>
              <a:pPr defTabSz="862013"/>
              <a:t>‹#›</a:t>
            </a:fld>
            <a:r>
              <a:rPr lang="en-US" sz="1100" baseline="0" dirty="0">
                <a:solidFill>
                  <a:schemeClr val="tx1"/>
                </a:solidFill>
                <a:latin typeface="Verdana" charset="0"/>
                <a:cs typeface="Helvetica Neue Light" charset="0"/>
              </a:rPr>
              <a:t> </a:t>
            </a:r>
            <a:r>
              <a:rPr lang="en-US" sz="1100" baseline="0">
                <a:solidFill>
                  <a:schemeClr val="tx1"/>
                </a:solidFill>
                <a:latin typeface="Verdana" charset="0"/>
                <a:cs typeface="Helvetica Neue Light" charset="0"/>
              </a:rPr>
              <a:t>of </a:t>
            </a:r>
            <a:r>
              <a:rPr lang="en-US" sz="1100" baseline="0" smtClean="0">
                <a:solidFill>
                  <a:schemeClr val="tx1"/>
                </a:solidFill>
                <a:latin typeface="Verdana" charset="0"/>
                <a:cs typeface="Helvetica Neue Light" charset="0"/>
              </a:rPr>
              <a:t>22)</a:t>
            </a:r>
            <a:endParaRPr lang="en-US" sz="1100" baseline="0" dirty="0">
              <a:solidFill>
                <a:schemeClr val="tx1"/>
              </a:solidFill>
              <a:latin typeface="Verdana" charset="0"/>
              <a:cs typeface="Helvetica Neue Light" charset="0"/>
            </a:endParaRPr>
          </a:p>
        </p:txBody>
      </p:sp>
      <p:pic>
        <p:nvPicPr>
          <p:cNvPr id="10" name="Picture 10" descr="https://encrypted-tbn1.gstatic.com/images?q=tbn:ANd9GcQrsNyKuR76DTG4nKQ5uzLLGh8i5L0jhRqbkTa3xI85l8QvN9iHvH99COE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81169"/>
            <a:ext cx="9477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xmlns:p14="http://schemas.microsoft.com/office/powerpoint/2010/main"/>
  <p:txStyles>
    <p:titleStyle>
      <a:lvl1pPr algn="l" defTabSz="862013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defTabSz="862013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2pPr>
      <a:lvl3pPr algn="l" defTabSz="862013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3pPr>
      <a:lvl4pPr algn="l" defTabSz="862013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4pPr>
      <a:lvl5pPr algn="l" defTabSz="862013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5pPr>
      <a:lvl6pPr marL="457200" algn="l" defTabSz="862013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6pPr>
      <a:lvl7pPr marL="914400" algn="l" defTabSz="862013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7pPr>
      <a:lvl8pPr marL="1371600" algn="l" defTabSz="862013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8pPr>
      <a:lvl9pPr marL="1828800" algn="l" defTabSz="862013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862013" rtl="0" eaLnBrk="0" fontAlgn="base" hangingPunct="0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1pPr>
      <a:lvl2pPr marL="742950" indent="-285750" algn="l" defTabSz="862013" rtl="0" eaLnBrk="0" fontAlgn="base" hangingPunct="0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2pPr>
      <a:lvl3pPr marL="1143000" indent="-228600" algn="l" defTabSz="862013" rtl="0" eaLnBrk="0" fontAlgn="base" hangingPunct="0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3pPr>
      <a:lvl4pPr marL="1600200" indent="-228600" algn="l" defTabSz="862013" rtl="0" eaLnBrk="0" fontAlgn="base" hangingPunct="0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4pPr>
      <a:lvl5pPr marL="2057400" indent="-228600" algn="l" defTabSz="862013" rtl="0" eaLnBrk="0" fontAlgn="base" hangingPunct="0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5pPr>
      <a:lvl6pPr marL="457200" algn="l" defTabSz="862013" rtl="0" fontAlgn="base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6pPr>
      <a:lvl7pPr marL="914400" algn="l" defTabSz="862013" rtl="0" fontAlgn="base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7pPr>
      <a:lvl8pPr marL="1371600" algn="l" defTabSz="862013" rtl="0" fontAlgn="base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8pPr>
      <a:lvl9pPr marL="1828800" algn="l" defTabSz="862013" rtl="0" fontAlgn="base">
        <a:spcBef>
          <a:spcPct val="0"/>
        </a:spcBef>
        <a:spcAft>
          <a:spcPct val="0"/>
        </a:spcAft>
        <a:defRPr sz="1900">
          <a:solidFill>
            <a:srgbClr val="747474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Line 1"/>
          <p:cNvSpPr>
            <a:spLocks noChangeShapeType="1"/>
          </p:cNvSpPr>
          <p:nvPr/>
        </p:nvSpPr>
        <p:spPr bwMode="auto">
          <a:xfrm>
            <a:off x="495300" y="3336925"/>
            <a:ext cx="8915400" cy="0"/>
          </a:xfrm>
          <a:prstGeom prst="line">
            <a:avLst/>
          </a:prstGeom>
          <a:noFill/>
          <a:ln w="9525">
            <a:solidFill>
              <a:srgbClr val="9A9A9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i="1" dirty="0"/>
              <a:t>Euclid</a:t>
            </a:r>
            <a:r>
              <a:rPr lang="en-US" b="1" dirty="0"/>
              <a:t> Mission –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			accuracy </a:t>
            </a:r>
            <a:r>
              <a:rPr lang="en-US" b="1" dirty="0"/>
              <a:t>and precision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0592" y="3543300"/>
            <a:ext cx="8192021" cy="2308225"/>
          </a:xfrm>
        </p:spPr>
        <p:txBody>
          <a:bodyPr lIns="59868" tIns="59868" rIns="59868" bIns="59868"/>
          <a:lstStyle/>
          <a:p>
            <a:pPr marL="0" indent="0" eaLnBrk="1" hangingPunct="1">
              <a:spcBef>
                <a:spcPct val="50000"/>
              </a:spcBef>
            </a:pPr>
            <a:r>
              <a:rPr lang="en-US" sz="2000" dirty="0" smtClean="0">
                <a:latin typeface="Verdana" charset="0"/>
                <a:ea typeface="ヒラギノ角ゴ Pro W3" charset="0"/>
                <a:cs typeface="ヒラギノ角ゴ Pro W3" charset="0"/>
              </a:rPr>
              <a:t>Mark Cropper (MSSL-UCL), Tom </a:t>
            </a:r>
            <a:r>
              <a:rPr lang="en-US" sz="2000" dirty="0" err="1" smtClean="0">
                <a:latin typeface="Verdana" charset="0"/>
                <a:ea typeface="ヒラギノ角ゴ Pro W3" charset="0"/>
                <a:cs typeface="ヒラギノ角ゴ Pro W3" charset="0"/>
              </a:rPr>
              <a:t>Kitching</a:t>
            </a:r>
            <a:r>
              <a:rPr lang="en-US" sz="2000" dirty="0" smtClean="0">
                <a:latin typeface="Verdana" charset="0"/>
                <a:ea typeface="ヒラギノ角ゴ Pro W3" charset="0"/>
                <a:cs typeface="ヒラギノ角ゴ Pro W3" charset="0"/>
              </a:rPr>
              <a:t> (MSSL-UCL),</a:t>
            </a:r>
            <a:br>
              <a:rPr lang="en-US" sz="2000" dirty="0" smtClean="0">
                <a:latin typeface="Verdana" charset="0"/>
                <a:ea typeface="ヒラギノ角ゴ Pro W3" charset="0"/>
                <a:cs typeface="ヒラギノ角ゴ Pro W3" charset="0"/>
              </a:rPr>
            </a:br>
            <a:r>
              <a:rPr lang="en-US" sz="2000" dirty="0" err="1" smtClean="0">
                <a:latin typeface="Verdana" charset="0"/>
                <a:ea typeface="ヒラギノ角ゴ Pro W3" charset="0"/>
                <a:cs typeface="ヒラギノ角ゴ Pro W3" charset="0"/>
              </a:rPr>
              <a:t>Henk</a:t>
            </a:r>
            <a:r>
              <a:rPr lang="en-US" sz="2000" dirty="0" smtClean="0">
                <a:latin typeface="Verdana" charset="0"/>
                <a:ea typeface="ヒラギノ角ゴ Pro W3" charset="0"/>
                <a:cs typeface="ヒラギノ角ゴ Pro W3" charset="0"/>
              </a:rPr>
              <a:t> Hoekstra (Leiden), Will Percival (U-Portsmouth)</a:t>
            </a:r>
            <a:endParaRPr lang="en-US" sz="1800" dirty="0">
              <a:latin typeface="Verdana" charset="0"/>
              <a:ea typeface="ヒラギノ角ゴ Pro W3" charset="0"/>
              <a:cs typeface="ヒラギノ角ゴ Pro W3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precision increases</a:t>
            </a:r>
            <a:r>
              <a:rPr lang="en-US" dirty="0"/>
              <a:t> </a:t>
            </a:r>
            <a:r>
              <a:rPr lang="en-US" dirty="0" smtClean="0"/>
              <a:t>⇔ confidence intervals tighten</a:t>
            </a:r>
          </a:p>
          <a:p>
            <a:endParaRPr lang="en-US" dirty="0"/>
          </a:p>
          <a:p>
            <a:r>
              <a:rPr lang="en-US" dirty="0" smtClean="0"/>
              <a:t>Eventually the confidence interval may not enclose the “true” value if there are systematic biases – inaccuracies – in the measurement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Accuracy</a:t>
            </a:r>
            <a:endParaRPr lang="en-US" dirty="0"/>
          </a:p>
        </p:txBody>
      </p:sp>
      <p:grpSp>
        <p:nvGrpSpPr>
          <p:cNvPr id="79" name="Group 78"/>
          <p:cNvGrpSpPr/>
          <p:nvPr/>
        </p:nvGrpSpPr>
        <p:grpSpPr>
          <a:xfrm>
            <a:off x="923645" y="2658398"/>
            <a:ext cx="5901563" cy="3794938"/>
            <a:chOff x="923645" y="2348880"/>
            <a:chExt cx="5901563" cy="3794938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1136576" y="2348880"/>
              <a:ext cx="5688632" cy="3672408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3200" dirty="0">
                <a:solidFill>
                  <a:srgbClr val="000000"/>
                </a:solidFill>
                <a:latin typeface="Verdana" charset="0"/>
              </a:endParaRPr>
            </a:p>
          </p:txBody>
        </p:sp>
        <p:sp>
          <p:nvSpPr>
            <p:cNvPr id="17" name="Rectangle 42"/>
            <p:cNvSpPr>
              <a:spLocks noChangeArrowheads="1"/>
            </p:cNvSpPr>
            <p:nvPr/>
          </p:nvSpPr>
          <p:spPr bwMode="auto">
            <a:xfrm rot="16200000">
              <a:off x="363946" y="3052594"/>
              <a:ext cx="1457951" cy="3385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aseline="0" dirty="0">
                  <a:latin typeface="+mn-lt"/>
                </a:rPr>
                <a:t>parameter 2</a:t>
              </a:r>
            </a:p>
          </p:txBody>
        </p:sp>
        <p:sp>
          <p:nvSpPr>
            <p:cNvPr id="32" name="Rectangle 42"/>
            <p:cNvSpPr>
              <a:spLocks noChangeArrowheads="1"/>
            </p:cNvSpPr>
            <p:nvPr/>
          </p:nvSpPr>
          <p:spPr bwMode="auto">
            <a:xfrm>
              <a:off x="4953000" y="5805264"/>
              <a:ext cx="1457951" cy="3385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1600" baseline="0" dirty="0">
                  <a:latin typeface="+mn-lt"/>
                </a:rPr>
                <a:t>parameter </a:t>
              </a:r>
              <a:r>
                <a:rPr lang="en-US" sz="1600" baseline="0" dirty="0" smtClean="0">
                  <a:latin typeface="+mn-lt"/>
                </a:rPr>
                <a:t>1</a:t>
              </a:r>
              <a:endParaRPr lang="en-US" sz="1600" baseline="0" dirty="0">
                <a:latin typeface="+mn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139368" y="2409465"/>
              <a:ext cx="1241182" cy="3191611"/>
              <a:chOff x="2139368" y="2409465"/>
              <a:chExt cx="1241182" cy="3191611"/>
            </a:xfrm>
          </p:grpSpPr>
          <p:sp>
            <p:nvSpPr>
              <p:cNvPr id="6" name="Oval 13"/>
              <p:cNvSpPr>
                <a:spLocks noChangeArrowheads="1"/>
              </p:cNvSpPr>
              <p:nvPr/>
            </p:nvSpPr>
            <p:spPr bwMode="auto">
              <a:xfrm rot="19800000">
                <a:off x="2139368" y="2409465"/>
                <a:ext cx="1241182" cy="3191611"/>
              </a:xfrm>
              <a:prstGeom prst="ellipse">
                <a:avLst/>
              </a:prstGeom>
              <a:noFill/>
              <a:ln w="25400">
                <a:solidFill>
                  <a:srgbClr val="3366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200">
                  <a:solidFill>
                    <a:srgbClr val="000000"/>
                  </a:solidFill>
                  <a:latin typeface="Verdana" charset="0"/>
                </a:endParaRPr>
              </a:p>
            </p:txBody>
          </p:sp>
          <p:sp>
            <p:nvSpPr>
              <p:cNvPr id="33" name="Oval 13"/>
              <p:cNvSpPr>
                <a:spLocks noChangeAspect="1" noChangeArrowheads="1"/>
              </p:cNvSpPr>
              <p:nvPr/>
            </p:nvSpPr>
            <p:spPr bwMode="auto">
              <a:xfrm rot="19800000">
                <a:off x="2340888" y="2920802"/>
                <a:ext cx="838142" cy="2168937"/>
              </a:xfrm>
              <a:prstGeom prst="ellipse">
                <a:avLst/>
              </a:prstGeom>
              <a:noFill/>
              <a:ln w="25400">
                <a:solidFill>
                  <a:srgbClr val="3366FF"/>
                </a:solidFill>
                <a:prstDash val="lg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200">
                  <a:solidFill>
                    <a:srgbClr val="000000"/>
                  </a:solidFill>
                  <a:latin typeface="Verdana" charset="0"/>
                </a:endParaRPr>
              </a:p>
            </p:txBody>
          </p:sp>
          <p:sp>
            <p:nvSpPr>
              <p:cNvPr id="34" name="Oval 13"/>
              <p:cNvSpPr>
                <a:spLocks noChangeAspect="1" noChangeArrowheads="1"/>
              </p:cNvSpPr>
              <p:nvPr/>
            </p:nvSpPr>
            <p:spPr bwMode="auto">
              <a:xfrm rot="19800000">
                <a:off x="2507864" y="3352901"/>
                <a:ext cx="504190" cy="1304738"/>
              </a:xfrm>
              <a:prstGeom prst="ellipse">
                <a:avLst/>
              </a:prstGeom>
              <a:noFill/>
              <a:ln w="25400">
                <a:solidFill>
                  <a:srgbClr val="3366F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200">
                  <a:solidFill>
                    <a:srgbClr val="000000"/>
                  </a:solidFill>
                  <a:latin typeface="Verdana" charset="0"/>
                </a:endParaRPr>
              </a:p>
            </p:txBody>
          </p:sp>
          <p:sp>
            <p:nvSpPr>
              <p:cNvPr id="35" name="Oval 13"/>
              <p:cNvSpPr>
                <a:spLocks noChangeAspect="1" noChangeArrowheads="1"/>
              </p:cNvSpPr>
              <p:nvPr/>
            </p:nvSpPr>
            <p:spPr bwMode="auto">
              <a:xfrm rot="19800000">
                <a:off x="2639947" y="3694703"/>
                <a:ext cx="240025" cy="621134"/>
              </a:xfrm>
              <a:prstGeom prst="ellipse">
                <a:avLst/>
              </a:prstGeom>
              <a:noFill/>
              <a:ln w="25400">
                <a:solidFill>
                  <a:srgbClr val="3366FF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3200">
                  <a:solidFill>
                    <a:srgbClr val="000000"/>
                  </a:solidFill>
                  <a:latin typeface="Verdana" charset="0"/>
                </a:endParaRPr>
              </a:p>
            </p:txBody>
          </p:sp>
        </p:grpSp>
        <p:sp>
          <p:nvSpPr>
            <p:cNvPr id="37" name="Oval 36"/>
            <p:cNvSpPr/>
            <p:nvPr/>
          </p:nvSpPr>
          <p:spPr bwMode="auto">
            <a:xfrm>
              <a:off x="3008784" y="4221088"/>
              <a:ext cx="72008" cy="72008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 Light" charset="0"/>
                <a:ea typeface="ヒラギノ角ゴ Pro W3" charset="-128"/>
                <a:cs typeface="ヒラギノ角ゴ Pro W3" charset="-128"/>
                <a:sym typeface="Helvetica Neue Light" charset="0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H="1">
              <a:off x="2864768" y="2996952"/>
              <a:ext cx="504056" cy="432048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H="1">
              <a:off x="2792760" y="2996952"/>
              <a:ext cx="576064" cy="648072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/>
            <p:cNvCxnSpPr>
              <a:endCxn id="35" idx="6"/>
            </p:cNvCxnSpPr>
            <p:nvPr/>
          </p:nvCxnSpPr>
          <p:spPr bwMode="auto">
            <a:xfrm flipH="1">
              <a:off x="2863893" y="2996952"/>
              <a:ext cx="504931" cy="948312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H="1">
              <a:off x="2936776" y="2996952"/>
              <a:ext cx="432048" cy="216024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8" name="Rectangle 47"/>
            <p:cNvSpPr/>
            <p:nvPr/>
          </p:nvSpPr>
          <p:spPr>
            <a:xfrm>
              <a:off x="3296816" y="2802414"/>
              <a:ext cx="3380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aseline="0" dirty="0" smtClean="0">
                  <a:latin typeface="+mn-lt"/>
                </a:rPr>
                <a:t>effect of increasing measurement</a:t>
              </a:r>
              <a:br>
                <a:rPr lang="en-US" sz="1200" baseline="0" dirty="0" smtClean="0">
                  <a:latin typeface="+mn-lt"/>
                </a:rPr>
              </a:br>
              <a:r>
                <a:rPr lang="en-US" sz="1200" b="1" baseline="0" dirty="0" smtClean="0">
                  <a:latin typeface="+mn-lt"/>
                </a:rPr>
                <a:t>precision</a:t>
              </a:r>
              <a:r>
                <a:rPr lang="en-US" sz="1200" baseline="0" dirty="0" smtClean="0">
                  <a:latin typeface="+mn-lt"/>
                </a:rPr>
                <a:t> (</a:t>
              </a:r>
              <a:r>
                <a:rPr lang="en-US" sz="1200" baseline="0" dirty="0" err="1" smtClean="0">
                  <a:latin typeface="+mn-lt"/>
                </a:rPr>
                <a:t>eg</a:t>
              </a:r>
              <a:r>
                <a:rPr lang="en-US" sz="1200" baseline="0" dirty="0" smtClean="0">
                  <a:latin typeface="+mn-lt"/>
                </a:rPr>
                <a:t> from a larger sample size)</a:t>
              </a:r>
              <a:endParaRPr lang="en-US" sz="1200" dirty="0">
                <a:latin typeface="+mn-l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656856" y="3645024"/>
              <a:ext cx="25498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aseline="0" dirty="0" smtClean="0">
                  <a:latin typeface="+mn-lt"/>
                </a:rPr>
                <a:t>“true” value</a:t>
              </a:r>
              <a:br>
                <a:rPr lang="en-US" sz="1200" baseline="0" dirty="0" smtClean="0">
                  <a:latin typeface="+mn-lt"/>
                </a:rPr>
              </a:br>
              <a:r>
                <a:rPr lang="en-US" sz="1200" baseline="0" dirty="0" smtClean="0">
                  <a:latin typeface="+mn-lt"/>
                </a:rPr>
                <a:t>(from a perfect measurement)</a:t>
              </a:r>
              <a:endParaRPr lang="en-US" sz="1200" dirty="0">
                <a:latin typeface="+mn-lt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 bwMode="auto">
            <a:xfrm flipH="1">
              <a:off x="3080793" y="3861048"/>
              <a:ext cx="648071" cy="372248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Connector 53"/>
            <p:cNvCxnSpPr/>
            <p:nvPr/>
          </p:nvCxnSpPr>
          <p:spPr bwMode="auto">
            <a:xfrm>
              <a:off x="3044847" y="4350246"/>
              <a:ext cx="10545" cy="1522713"/>
            </a:xfrm>
            <a:prstGeom prst="line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>
              <a:off x="2778769" y="4000993"/>
              <a:ext cx="12994" cy="1876279"/>
            </a:xfrm>
            <a:prstGeom prst="line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1" name="Rectangle 60"/>
            <p:cNvSpPr/>
            <p:nvPr/>
          </p:nvSpPr>
          <p:spPr>
            <a:xfrm>
              <a:off x="3218458" y="5489674"/>
              <a:ext cx="16981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aseline="0" dirty="0" smtClean="0">
                  <a:solidFill>
                    <a:srgbClr val="FF0000"/>
                  </a:solidFill>
                  <a:latin typeface="+mn-lt"/>
                </a:rPr>
                <a:t>bias in parameter 1</a:t>
              </a:r>
              <a:endParaRPr lang="en-US" sz="1200" dirty="0">
                <a:solidFill>
                  <a:srgbClr val="FF0000"/>
                </a:solidFill>
                <a:latin typeface="+mn-lt"/>
              </a:endParaRP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 flipH="1">
              <a:off x="3070298" y="5661248"/>
              <a:ext cx="194768" cy="0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7" name="Straight Arrow Connector 66"/>
            <p:cNvCxnSpPr/>
            <p:nvPr/>
          </p:nvCxnSpPr>
          <p:spPr bwMode="auto">
            <a:xfrm>
              <a:off x="2576736" y="5661248"/>
              <a:ext cx="194768" cy="0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76" name="Group 75"/>
            <p:cNvGrpSpPr/>
            <p:nvPr/>
          </p:nvGrpSpPr>
          <p:grpSpPr>
            <a:xfrm rot="16200000" flipV="1">
              <a:off x="1764519" y="3220405"/>
              <a:ext cx="688330" cy="1800199"/>
              <a:chOff x="2729136" y="4153393"/>
              <a:chExt cx="688330" cy="1876279"/>
            </a:xfrm>
          </p:grpSpPr>
          <p:cxnSp>
            <p:nvCxnSpPr>
              <p:cNvPr id="72" name="Straight Connector 71"/>
              <p:cNvCxnSpPr/>
              <p:nvPr/>
            </p:nvCxnSpPr>
            <p:spPr bwMode="auto">
              <a:xfrm rot="16200000" flipH="1">
                <a:off x="2378683" y="5196250"/>
                <a:ext cx="1646813" cy="11404"/>
              </a:xfrm>
              <a:prstGeom prst="line">
                <a:avLst/>
              </a:prstGeom>
              <a:solidFill>
                <a:srgbClr val="BFBFBF"/>
              </a:solidFill>
              <a:ln w="1270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 bwMode="auto">
              <a:xfrm>
                <a:off x="2931169" y="4153393"/>
                <a:ext cx="12994" cy="1876279"/>
              </a:xfrm>
              <a:prstGeom prst="line">
                <a:avLst/>
              </a:prstGeom>
              <a:solidFill>
                <a:srgbClr val="BFBFBF"/>
              </a:solidFill>
              <a:ln w="1270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Arrow Connector 73"/>
              <p:cNvCxnSpPr/>
              <p:nvPr/>
            </p:nvCxnSpPr>
            <p:spPr bwMode="auto">
              <a:xfrm flipH="1">
                <a:off x="3222698" y="5813648"/>
                <a:ext cx="194768" cy="0"/>
              </a:xfrm>
              <a:prstGeom prst="straightConnector1">
                <a:avLst/>
              </a:prstGeom>
              <a:solidFill>
                <a:srgbClr val="BFBFBF"/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5" name="Straight Arrow Connector 74"/>
              <p:cNvCxnSpPr/>
              <p:nvPr/>
            </p:nvCxnSpPr>
            <p:spPr bwMode="auto">
              <a:xfrm>
                <a:off x="2729136" y="5813648"/>
                <a:ext cx="194768" cy="0"/>
              </a:xfrm>
              <a:prstGeom prst="straightConnector1">
                <a:avLst/>
              </a:prstGeom>
              <a:solidFill>
                <a:srgbClr val="BFBFBF"/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78" name="Rectangle 77"/>
            <p:cNvSpPr/>
            <p:nvPr/>
          </p:nvSpPr>
          <p:spPr>
            <a:xfrm>
              <a:off x="1208584" y="4437112"/>
              <a:ext cx="11396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aseline="0" dirty="0" smtClean="0">
                  <a:solidFill>
                    <a:srgbClr val="FF0000"/>
                  </a:solidFill>
                  <a:latin typeface="+mn-lt"/>
                </a:rPr>
                <a:t>bias in </a:t>
              </a:r>
              <a:br>
                <a:rPr lang="en-US" sz="1200" baseline="0" dirty="0" smtClean="0">
                  <a:solidFill>
                    <a:srgbClr val="FF0000"/>
                  </a:solidFill>
                  <a:latin typeface="+mn-lt"/>
                </a:rPr>
              </a:br>
              <a:r>
                <a:rPr lang="en-US" sz="1200" baseline="0" dirty="0" smtClean="0">
                  <a:solidFill>
                    <a:srgbClr val="FF0000"/>
                  </a:solidFill>
                  <a:latin typeface="+mn-lt"/>
                </a:rPr>
                <a:t>parameter </a:t>
              </a:r>
              <a:r>
                <a:rPr lang="en-US" sz="1200" baseline="0" dirty="0">
                  <a:solidFill>
                    <a:srgbClr val="FF0000"/>
                  </a:solidFill>
                  <a:latin typeface="+mn-lt"/>
                </a:rPr>
                <a:t>2</a:t>
              </a:r>
              <a:endParaRPr lang="en-US" sz="1200" dirty="0">
                <a:solidFill>
                  <a:srgbClr val="FF0000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8507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196752"/>
            <a:ext cx="9039225" cy="4824536"/>
          </a:xfrm>
        </p:spPr>
        <p:txBody>
          <a:bodyPr/>
          <a:lstStyle/>
          <a:p>
            <a:r>
              <a:rPr lang="en-US" dirty="0" smtClean="0"/>
              <a:t>Massive surveys such as the </a:t>
            </a:r>
            <a:r>
              <a:rPr lang="en-US" i="1" dirty="0" smtClean="0"/>
              <a:t>Euclid</a:t>
            </a:r>
            <a:r>
              <a:rPr lang="en-US" dirty="0" smtClean="0"/>
              <a:t> survey are designed massive so as to tighten the precision in the measured parameters…</a:t>
            </a:r>
          </a:p>
          <a:p>
            <a:endParaRPr lang="en-US" dirty="0"/>
          </a:p>
          <a:p>
            <a:r>
              <a:rPr lang="en-US" dirty="0" smtClean="0"/>
              <a:t>To meet the required level of </a:t>
            </a:r>
            <a:br>
              <a:rPr lang="en-US" dirty="0" smtClean="0"/>
            </a:br>
            <a:r>
              <a:rPr lang="en-US" dirty="0" smtClean="0"/>
              <a:t>precision, </a:t>
            </a:r>
            <a:r>
              <a:rPr lang="en-US" i="1" dirty="0" smtClean="0"/>
              <a:t>Euclid</a:t>
            </a:r>
            <a:r>
              <a:rPr lang="en-US" dirty="0" smtClean="0"/>
              <a:t> needs</a:t>
            </a:r>
          </a:p>
          <a:p>
            <a:pPr lvl="1"/>
            <a:r>
              <a:rPr lang="en-US" sz="1600" dirty="0" smtClean="0"/>
              <a:t>1.5x10</a:t>
            </a:r>
            <a:r>
              <a:rPr lang="en-US" sz="1600" baseline="30000" dirty="0" smtClean="0"/>
              <a:t>9</a:t>
            </a:r>
            <a:r>
              <a:rPr lang="en-US" sz="1600" dirty="0" smtClean="0"/>
              <a:t> 	galaxies for weak lensing</a:t>
            </a:r>
          </a:p>
          <a:p>
            <a:pPr lvl="1"/>
            <a:r>
              <a:rPr lang="en-US" sz="1600" dirty="0" smtClean="0"/>
              <a:t>3x10</a:t>
            </a:r>
            <a:r>
              <a:rPr lang="en-US" sz="1600" baseline="30000" dirty="0" smtClean="0"/>
              <a:t>7</a:t>
            </a:r>
            <a:r>
              <a:rPr lang="en-US" sz="1600" dirty="0" smtClean="0"/>
              <a:t> 	galaxies for galaxy </a:t>
            </a:r>
            <a:br>
              <a:rPr lang="en-US" sz="1600" dirty="0" smtClean="0"/>
            </a:br>
            <a:r>
              <a:rPr lang="en-US" sz="1600" dirty="0" smtClean="0"/>
              <a:t>		clustering</a:t>
            </a:r>
          </a:p>
          <a:p>
            <a:pPr lvl="1"/>
            <a:endParaRPr lang="en-US" sz="1600" dirty="0" smtClean="0"/>
          </a:p>
          <a:p>
            <a:r>
              <a:rPr lang="en-US" dirty="0" smtClean="0"/>
              <a:t>Once </a:t>
            </a:r>
            <a:r>
              <a:rPr lang="en-US" dirty="0"/>
              <a:t>precision </a:t>
            </a:r>
            <a:r>
              <a:rPr lang="en-US" dirty="0" smtClean="0"/>
              <a:t>increases to such</a:t>
            </a:r>
            <a:br>
              <a:rPr lang="en-US" dirty="0" smtClean="0"/>
            </a:br>
            <a:r>
              <a:rPr lang="en-US" dirty="0" smtClean="0"/>
              <a:t>levels, systematic biases become</a:t>
            </a:r>
            <a:br>
              <a:rPr lang="en-US" dirty="0" smtClean="0"/>
            </a:br>
            <a:r>
              <a:rPr lang="en-US" dirty="0" smtClean="0"/>
              <a:t>increasingly evident</a:t>
            </a:r>
          </a:p>
          <a:p>
            <a:endParaRPr lang="en-US" dirty="0"/>
          </a:p>
          <a:p>
            <a:r>
              <a:rPr lang="en-US" i="1" dirty="0" smtClean="0"/>
              <a:t>Euclid </a:t>
            </a:r>
            <a:r>
              <a:rPr lang="en-US" dirty="0" smtClean="0"/>
              <a:t>requires both</a:t>
            </a:r>
            <a:endParaRPr lang="en-US" dirty="0"/>
          </a:p>
          <a:p>
            <a:pPr lvl="1"/>
            <a:r>
              <a:rPr lang="en-US" sz="1800" dirty="0" smtClean="0"/>
              <a:t>sufficient precision, and</a:t>
            </a:r>
          </a:p>
          <a:p>
            <a:pPr lvl="1"/>
            <a:r>
              <a:rPr lang="en-US" sz="1800" dirty="0" smtClean="0"/>
              <a:t>sufficient </a:t>
            </a:r>
            <a:r>
              <a:rPr lang="en-US" sz="1800" b="1" dirty="0" smtClean="0"/>
              <a:t>accuracy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i.e. </a:t>
            </a:r>
            <a:r>
              <a:rPr lang="en-US" sz="1800" dirty="0" smtClean="0"/>
              <a:t>control of systematic bias</a:t>
            </a:r>
          </a:p>
          <a:p>
            <a:pPr lvl="1"/>
            <a:endParaRPr lang="en-US" sz="18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Accuracy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961112" y="6165304"/>
            <a:ext cx="2207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Amara &amp; </a:t>
            </a:r>
            <a:r>
              <a:rPr lang="en-US" sz="1200" baseline="0" dirty="0" err="1" smtClean="0">
                <a:latin typeface="+mn-lt"/>
              </a:rPr>
              <a:t>Refregier</a:t>
            </a:r>
            <a:r>
              <a:rPr lang="en-US" sz="1200" baseline="0" dirty="0" smtClean="0">
                <a:latin typeface="+mn-lt"/>
              </a:rPr>
              <a:t> 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(2008)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932660" y="1916832"/>
            <a:ext cx="4484836" cy="4289843"/>
            <a:chOff x="4932660" y="1916832"/>
            <a:chExt cx="4484836" cy="428984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32660" y="1916832"/>
              <a:ext cx="4484836" cy="4289843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7215230" y="2924944"/>
              <a:ext cx="19304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baseline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with systematic biases</a:t>
              </a:r>
              <a:endParaRPr lang="en-US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833320" y="5055567"/>
              <a:ext cx="12584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baseline="0" dirty="0" smtClean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no systematic </a:t>
              </a:r>
              <a:br>
                <a:rPr lang="en-US" sz="1200" baseline="0" dirty="0" smtClean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200" baseline="0" dirty="0" smtClean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biases</a:t>
              </a:r>
              <a:endParaRPr lang="en-US" sz="1200" baseline="0" dirty="0">
                <a:solidFill>
                  <a:srgbClr val="FF0000"/>
                </a:solidFill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 bwMode="auto">
            <a:xfrm flipH="1">
              <a:off x="8265368" y="3212976"/>
              <a:ext cx="216024" cy="792088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>
              <a:off x="8481392" y="3212976"/>
              <a:ext cx="72008" cy="1440160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H="1" flipV="1">
              <a:off x="7833320" y="2780928"/>
              <a:ext cx="576064" cy="144016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8337376" y="5013176"/>
              <a:ext cx="576064" cy="72008"/>
            </a:xfrm>
            <a:prstGeom prst="straightConnector1">
              <a:avLst/>
            </a:prstGeom>
            <a:solidFill>
              <a:srgbClr val="BFBFBF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2" name="Rectangle 51"/>
            <p:cNvSpPr/>
            <p:nvPr/>
          </p:nvSpPr>
          <p:spPr>
            <a:xfrm rot="16200000">
              <a:off x="3473889" y="3810660"/>
              <a:ext cx="33792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r"/>
              <a:r>
                <a:rPr lang="en-US" sz="1400" baseline="0" dirty="0">
                  <a:solidFill>
                    <a:schemeClr val="tx1"/>
                  </a:solidFill>
                  <a:latin typeface="Times New Roman"/>
                  <a:ea typeface="+mn-ea"/>
                  <a:cs typeface="Times New Roman"/>
                </a:rPr>
                <a:t>T</a:t>
              </a:r>
              <a:r>
                <a:rPr lang="en-US" sz="1400" baseline="0" dirty="0" smtClean="0">
                  <a:solidFill>
                    <a:schemeClr val="tx1"/>
                  </a:solidFill>
                  <a:latin typeface="Times New Roman"/>
                  <a:ea typeface="+mn-ea"/>
                  <a:cs typeface="Times New Roman"/>
                </a:rPr>
                <a:t>otal error in a dark energy equation of state</a:t>
              </a:r>
              <a:endParaRPr lang="en-US" sz="1400" baseline="0" dirty="0">
                <a:solidFill>
                  <a:schemeClr val="tx1"/>
                </a:solidFill>
                <a:latin typeface="Times New Roman"/>
                <a:ea typeface="+mn-ea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1372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i="1" dirty="0" smtClean="0"/>
              <a:t>Euclid</a:t>
            </a:r>
            <a:r>
              <a:rPr lang="en-US" sz="2700" dirty="0" smtClean="0"/>
              <a:t> survey: achieving the precision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196752"/>
            <a:ext cx="9039225" cy="5184576"/>
          </a:xfrm>
        </p:spPr>
        <p:txBody>
          <a:bodyPr/>
          <a:lstStyle/>
          <a:p>
            <a:r>
              <a:rPr lang="en-US" dirty="0" smtClean="0"/>
              <a:t>To achieve the precision via a sufficient number of sources </a:t>
            </a:r>
            <a:br>
              <a:rPr lang="en-US" dirty="0" smtClean="0"/>
            </a:br>
            <a:r>
              <a:rPr lang="en-US" dirty="0" smtClean="0"/>
              <a:t>(WL and GC), various trades are required in terms of survey volume (area and depth)…</a:t>
            </a:r>
          </a:p>
          <a:p>
            <a:endParaRPr lang="en-US" dirty="0" smtClean="0"/>
          </a:p>
          <a:p>
            <a:r>
              <a:rPr lang="en-US" dirty="0" smtClean="0"/>
              <a:t>To have a mission at all:</a:t>
            </a:r>
          </a:p>
          <a:p>
            <a:pPr lvl="1"/>
            <a:r>
              <a:rPr lang="en-US" sz="1800" dirty="0" smtClean="0"/>
              <a:t>constraints for an M-class mission</a:t>
            </a:r>
            <a:br>
              <a:rPr lang="en-US" sz="1800" dirty="0" smtClean="0"/>
            </a:br>
            <a:r>
              <a:rPr lang="en-US" sz="1600" dirty="0" smtClean="0"/>
              <a:t>(payload mass hence primary mirror size; cost; technology readiness level, mission duration </a:t>
            </a:r>
            <a:r>
              <a:rPr lang="en-US" sz="1600" i="1" dirty="0" smtClean="0"/>
              <a:t>etc.</a:t>
            </a:r>
            <a:r>
              <a:rPr lang="en-US" sz="1600" dirty="0" smtClean="0"/>
              <a:t>)</a:t>
            </a:r>
            <a:endParaRPr lang="en-US" sz="1800" dirty="0" smtClean="0"/>
          </a:p>
          <a:p>
            <a:pPr lvl="1"/>
            <a:r>
              <a:rPr lang="en-US" sz="1800" dirty="0" smtClean="0"/>
              <a:t>sample distribution</a:t>
            </a:r>
            <a:br>
              <a:rPr lang="en-US" sz="1800" dirty="0" smtClean="0"/>
            </a:br>
            <a:r>
              <a:rPr lang="en-US" sz="1600" dirty="0" smtClean="0"/>
              <a:t>(magnitude range hence S/N ratio, redshift; galaxy size </a:t>
            </a:r>
            <a:r>
              <a:rPr lang="en-US" sz="1600" i="1" dirty="0" smtClean="0"/>
              <a:t>etc.</a:t>
            </a:r>
            <a:r>
              <a:rPr lang="en-US" sz="1600" dirty="0" smtClean="0"/>
              <a:t>)</a:t>
            </a:r>
            <a:endParaRPr lang="en-US" sz="1800" dirty="0" smtClean="0"/>
          </a:p>
          <a:p>
            <a:pPr lvl="1"/>
            <a:r>
              <a:rPr lang="en-US" sz="1800" dirty="0" smtClean="0"/>
              <a:t>selection as a mission</a:t>
            </a:r>
            <a:br>
              <a:rPr lang="en-US" sz="1800" dirty="0" smtClean="0"/>
            </a:br>
            <a:r>
              <a:rPr lang="en-US" sz="1600" dirty="0" smtClean="0"/>
              <a:t>(meeting performance sufficient to advance the science significantly; acceptable risk; credibility at all levels)</a:t>
            </a:r>
            <a:endParaRPr lang="en-US" sz="1800" dirty="0" smtClean="0"/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i="1" dirty="0" smtClean="0"/>
              <a:t>Euclid</a:t>
            </a:r>
            <a:r>
              <a:rPr lang="en-US" dirty="0" smtClean="0"/>
              <a:t> a suitable and feasible concept was achieved</a:t>
            </a:r>
          </a:p>
          <a:p>
            <a:pPr lvl="1"/>
            <a:r>
              <a:rPr lang="en-US" sz="1600" dirty="0" smtClean="0"/>
              <a:t>1.2m mirror is enough to provide sufficient survey depth</a:t>
            </a:r>
          </a:p>
          <a:p>
            <a:pPr lvl="1"/>
            <a:r>
              <a:rPr lang="en-US" sz="1600" dirty="0" smtClean="0"/>
              <a:t>6 year survey is enough to provide sufficient area</a:t>
            </a:r>
          </a:p>
          <a:p>
            <a:pPr lvl="1"/>
            <a:r>
              <a:rPr lang="en-US" sz="1600" dirty="0" smtClean="0"/>
              <a:t>36 CCD focal plane (optical) + 16 </a:t>
            </a:r>
            <a:r>
              <a:rPr lang="en-US" sz="1600" dirty="0" err="1" smtClean="0"/>
              <a:t>HgCdTe</a:t>
            </a:r>
            <a:r>
              <a:rPr lang="en-US" sz="1600" dirty="0" smtClean="0"/>
              <a:t> focal plane (IR) are feasible</a:t>
            </a:r>
          </a:p>
          <a:p>
            <a:pPr lvl="1"/>
            <a:r>
              <a:rPr lang="en-US" sz="1600" dirty="0" smtClean="0"/>
              <a:t>K-band telemetry recently available to telemeter all of the data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447532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S/N ratio: example NISP </a:t>
            </a:r>
            <a:r>
              <a:rPr lang="en-US" i="1" dirty="0" smtClean="0"/>
              <a:t>Y</a:t>
            </a:r>
            <a:r>
              <a:rPr lang="en-US" dirty="0" smtClean="0"/>
              <a:t> Band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10" y="1196752"/>
            <a:ext cx="9278986" cy="47512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49344" y="5949280"/>
            <a:ext cx="1651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Amiaux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(Lausanne ESM15)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649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i="1" dirty="0" smtClean="0"/>
              <a:t>Euclid</a:t>
            </a:r>
            <a:r>
              <a:rPr lang="en-US" sz="2600" dirty="0" smtClean="0"/>
              <a:t> Survey: achieving the precision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12" y="4131078"/>
            <a:ext cx="9217024" cy="1980220"/>
          </a:xfrm>
        </p:spPr>
        <p:txBody>
          <a:bodyPr/>
          <a:lstStyle/>
          <a:p>
            <a:r>
              <a:rPr lang="en-US" dirty="0" smtClean="0"/>
              <a:t>15000 </a:t>
            </a:r>
            <a:r>
              <a:rPr lang="en-US" dirty="0" err="1" smtClean="0"/>
              <a:t>sq</a:t>
            </a:r>
            <a:r>
              <a:rPr lang="en-US" dirty="0" smtClean="0"/>
              <a:t> </a:t>
            </a:r>
            <a:r>
              <a:rPr lang="en-US" dirty="0" err="1" smtClean="0"/>
              <a:t>deg</a:t>
            </a:r>
            <a:r>
              <a:rPr lang="en-US" dirty="0" smtClean="0"/>
              <a:t> survey in 6 years with margin </a:t>
            </a:r>
            <a:r>
              <a:rPr lang="en-US" sz="1800" dirty="0" smtClean="0"/>
              <a:t>(~0.5 </a:t>
            </a:r>
            <a:r>
              <a:rPr lang="en-US" sz="1800" dirty="0" err="1" smtClean="0"/>
              <a:t>sq</a:t>
            </a:r>
            <a:r>
              <a:rPr lang="en-US" sz="1800" dirty="0" smtClean="0"/>
              <a:t> </a:t>
            </a:r>
            <a:r>
              <a:rPr lang="en-US" sz="1800" dirty="0" err="1" smtClean="0"/>
              <a:t>deg</a:t>
            </a:r>
            <a:r>
              <a:rPr lang="en-US" sz="1800" dirty="0" smtClean="0"/>
              <a:t> Field of View)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30 galaxies/</a:t>
            </a:r>
            <a:r>
              <a:rPr lang="en-US" dirty="0" err="1" smtClean="0"/>
              <a:t>sq</a:t>
            </a:r>
            <a:r>
              <a:rPr lang="en-US" dirty="0" smtClean="0"/>
              <a:t> </a:t>
            </a:r>
            <a:r>
              <a:rPr lang="en-US" dirty="0" err="1" smtClean="0"/>
              <a:t>arcmin</a:t>
            </a:r>
            <a:r>
              <a:rPr lang="en-US" dirty="0" smtClean="0"/>
              <a:t> in optical imaging</a:t>
            </a:r>
            <a:br>
              <a:rPr lang="en-US" dirty="0" smtClean="0"/>
            </a:br>
            <a:r>
              <a:rPr lang="en-US" sz="1600" dirty="0" smtClean="0">
                <a:solidFill>
                  <a:srgbClr val="3366FF"/>
                </a:solidFill>
              </a:rPr>
              <a:t>(</a:t>
            </a:r>
            <a:r>
              <a:rPr lang="en-US" sz="1600" i="1" dirty="0" err="1" smtClean="0">
                <a:solidFill>
                  <a:srgbClr val="3366FF"/>
                </a:solidFill>
              </a:rPr>
              <a:t>R+I+z</a:t>
            </a:r>
            <a:r>
              <a:rPr lang="en-US" sz="1600" dirty="0">
                <a:solidFill>
                  <a:srgbClr val="3366FF"/>
                </a:solidFill>
              </a:rPr>
              <a:t> </a:t>
            </a:r>
            <a:r>
              <a:rPr lang="en-US" sz="1600" dirty="0" smtClean="0">
                <a:solidFill>
                  <a:srgbClr val="3366FF"/>
                </a:solidFill>
              </a:rPr>
              <a:t>to </a:t>
            </a:r>
            <a:r>
              <a:rPr lang="en-US" sz="1600" dirty="0" err="1" smtClean="0">
                <a:solidFill>
                  <a:srgbClr val="3366FF"/>
                </a:solidFill>
              </a:rPr>
              <a:t>magAB</a:t>
            </a:r>
            <a:r>
              <a:rPr lang="en-US" sz="1600" dirty="0" smtClean="0">
                <a:solidFill>
                  <a:srgbClr val="3366FF"/>
                </a:solidFill>
              </a:rPr>
              <a:t>=24.5 @10</a:t>
            </a:r>
            <a:r>
              <a:rPr lang="en-US" sz="1600" i="1" dirty="0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sz="1600" dirty="0" smtClean="0">
                <a:solidFill>
                  <a:srgbClr val="3366FF"/>
                </a:solidFill>
              </a:rPr>
              <a:t>; 0.1 </a:t>
            </a:r>
            <a:r>
              <a:rPr lang="en-US" sz="1600" dirty="0" err="1" smtClean="0">
                <a:solidFill>
                  <a:srgbClr val="3366FF"/>
                </a:solidFill>
              </a:rPr>
              <a:t>arcsec</a:t>
            </a:r>
            <a:r>
              <a:rPr lang="en-US" sz="1600" dirty="0" smtClean="0">
                <a:solidFill>
                  <a:srgbClr val="3366FF"/>
                </a:solidFill>
              </a:rPr>
              <a:t> sampling; 0.18 </a:t>
            </a:r>
            <a:r>
              <a:rPr lang="en-US" sz="1600" dirty="0" err="1" smtClean="0">
                <a:solidFill>
                  <a:srgbClr val="3366FF"/>
                </a:solidFill>
              </a:rPr>
              <a:t>arcsec</a:t>
            </a:r>
            <a:r>
              <a:rPr lang="en-US" sz="1600" dirty="0" smtClean="0">
                <a:solidFill>
                  <a:srgbClr val="3366FF"/>
                </a:solidFill>
              </a:rPr>
              <a:t> spatial resolution)</a:t>
            </a:r>
            <a:endParaRPr lang="en-US" dirty="0" smtClean="0">
              <a:solidFill>
                <a:srgbClr val="3366FF"/>
              </a:solidFill>
            </a:endParaRPr>
          </a:p>
          <a:p>
            <a:r>
              <a:rPr lang="en-US" dirty="0" smtClean="0"/>
              <a:t>30 galaxies/</a:t>
            </a:r>
            <a:r>
              <a:rPr lang="en-US" dirty="0" err="1" smtClean="0"/>
              <a:t>sq</a:t>
            </a:r>
            <a:r>
              <a:rPr lang="en-US" dirty="0" smtClean="0"/>
              <a:t> </a:t>
            </a:r>
            <a:r>
              <a:rPr lang="en-US" dirty="0" err="1" smtClean="0"/>
              <a:t>arcmin</a:t>
            </a:r>
            <a:r>
              <a:rPr lang="en-US" dirty="0" smtClean="0"/>
              <a:t> in infra-red photometry</a:t>
            </a:r>
            <a:br>
              <a:rPr lang="en-US" dirty="0" smtClean="0"/>
            </a:br>
            <a:r>
              <a:rPr lang="en-US" sz="1600" dirty="0" smtClean="0">
                <a:solidFill>
                  <a:srgbClr val="3366FF"/>
                </a:solidFill>
              </a:rPr>
              <a:t>(</a:t>
            </a:r>
            <a:r>
              <a:rPr lang="en-US" sz="1600" i="1" dirty="0" smtClean="0">
                <a:solidFill>
                  <a:srgbClr val="3366FF"/>
                </a:solidFill>
              </a:rPr>
              <a:t>Y, J, H</a:t>
            </a:r>
            <a:r>
              <a:rPr lang="en-US" sz="1600" dirty="0" smtClean="0">
                <a:solidFill>
                  <a:srgbClr val="3366FF"/>
                </a:solidFill>
              </a:rPr>
              <a:t> to </a:t>
            </a:r>
            <a:r>
              <a:rPr lang="en-US" sz="1600" dirty="0" err="1" smtClean="0">
                <a:solidFill>
                  <a:srgbClr val="3366FF"/>
                </a:solidFill>
              </a:rPr>
              <a:t>magAB</a:t>
            </a:r>
            <a:r>
              <a:rPr lang="en-US" sz="1600" dirty="0" smtClean="0">
                <a:solidFill>
                  <a:srgbClr val="3366FF"/>
                </a:solidFill>
              </a:rPr>
              <a:t>=24.0 @5</a:t>
            </a:r>
            <a:r>
              <a:rPr lang="en-US" sz="1600" i="1" dirty="0" smtClean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sz="1600" dirty="0">
                <a:solidFill>
                  <a:srgbClr val="3366FF"/>
                </a:solidFill>
              </a:rPr>
              <a:t>; </a:t>
            </a:r>
            <a:r>
              <a:rPr lang="en-US" sz="1600" dirty="0" smtClean="0">
                <a:solidFill>
                  <a:srgbClr val="3366FF"/>
                </a:solidFill>
              </a:rPr>
              <a:t>0.3 </a:t>
            </a:r>
            <a:r>
              <a:rPr lang="en-US" sz="1600" dirty="0" err="1">
                <a:solidFill>
                  <a:srgbClr val="3366FF"/>
                </a:solidFill>
              </a:rPr>
              <a:t>arcsec</a:t>
            </a:r>
            <a:r>
              <a:rPr lang="en-US" sz="1600" dirty="0">
                <a:solidFill>
                  <a:srgbClr val="3366FF"/>
                </a:solidFill>
              </a:rPr>
              <a:t> </a:t>
            </a:r>
            <a:r>
              <a:rPr lang="en-US" sz="1600" dirty="0" smtClean="0">
                <a:solidFill>
                  <a:srgbClr val="3366FF"/>
                </a:solidFill>
              </a:rPr>
              <a:t>sampling)</a:t>
            </a:r>
          </a:p>
          <a:p>
            <a:r>
              <a:rPr lang="en-US" dirty="0" smtClean="0"/>
              <a:t>3 galaxies/</a:t>
            </a:r>
            <a:r>
              <a:rPr lang="en-US" dirty="0" err="1" smtClean="0"/>
              <a:t>sq</a:t>
            </a:r>
            <a:r>
              <a:rPr lang="en-US" dirty="0" smtClean="0"/>
              <a:t> </a:t>
            </a:r>
            <a:r>
              <a:rPr lang="en-US" dirty="0" err="1" smtClean="0"/>
              <a:t>arcmin</a:t>
            </a:r>
            <a:r>
              <a:rPr lang="en-US" dirty="0" smtClean="0"/>
              <a:t> in infra-red spectroscopy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 smtClean="0">
                <a:solidFill>
                  <a:srgbClr val="3366FF"/>
                </a:solidFill>
              </a:rPr>
              <a:t>(</a:t>
            </a:r>
            <a:r>
              <a:rPr lang="en-US" sz="1600" dirty="0">
                <a:solidFill>
                  <a:srgbClr val="3366FF"/>
                </a:solidFill>
              </a:rPr>
              <a:t>1250-</a:t>
            </a:r>
            <a:r>
              <a:rPr lang="en-US" sz="1600" dirty="0" smtClean="0">
                <a:solidFill>
                  <a:srgbClr val="3366FF"/>
                </a:solidFill>
              </a:rPr>
              <a:t>1850 nm to </a:t>
            </a:r>
            <a:r>
              <a:rPr lang="fr-FR" sz="1600" dirty="0" smtClean="0">
                <a:solidFill>
                  <a:srgbClr val="3366FF"/>
                </a:solidFill>
              </a:rPr>
              <a:t>flux </a:t>
            </a:r>
            <a:r>
              <a:rPr lang="fr-FR" sz="1600" dirty="0" err="1">
                <a:solidFill>
                  <a:srgbClr val="3366FF"/>
                </a:solidFill>
              </a:rPr>
              <a:t>l</a:t>
            </a:r>
            <a:r>
              <a:rPr lang="fr-FR" sz="1600" dirty="0" err="1" smtClean="0">
                <a:solidFill>
                  <a:srgbClr val="3366FF"/>
                </a:solidFill>
              </a:rPr>
              <a:t>imit</a:t>
            </a:r>
            <a:r>
              <a:rPr lang="fr-FR" sz="1600" dirty="0" smtClean="0">
                <a:solidFill>
                  <a:srgbClr val="3366FF"/>
                </a:solidFill>
              </a:rPr>
              <a:t> </a:t>
            </a:r>
            <a:r>
              <a:rPr lang="fr-FR" sz="1600" dirty="0">
                <a:solidFill>
                  <a:srgbClr val="3366FF"/>
                </a:solidFill>
              </a:rPr>
              <a:t>= 2x10</a:t>
            </a:r>
            <a:r>
              <a:rPr lang="fr-FR" sz="1600" baseline="30000" dirty="0">
                <a:solidFill>
                  <a:srgbClr val="3366FF"/>
                </a:solidFill>
              </a:rPr>
              <a:t>-16</a:t>
            </a:r>
            <a:r>
              <a:rPr lang="fr-FR" sz="1600" dirty="0">
                <a:solidFill>
                  <a:srgbClr val="3366FF"/>
                </a:solidFill>
              </a:rPr>
              <a:t> erg/cm</a:t>
            </a:r>
            <a:r>
              <a:rPr lang="fr-FR" sz="1600" baseline="30000" dirty="0">
                <a:solidFill>
                  <a:srgbClr val="3366FF"/>
                </a:solidFill>
              </a:rPr>
              <a:t>2</a:t>
            </a:r>
            <a:r>
              <a:rPr lang="fr-FR" sz="1600" dirty="0">
                <a:solidFill>
                  <a:srgbClr val="3366FF"/>
                </a:solidFill>
              </a:rPr>
              <a:t>/s </a:t>
            </a:r>
            <a:r>
              <a:rPr lang="en-US" sz="1600" dirty="0">
                <a:solidFill>
                  <a:srgbClr val="3366FF"/>
                </a:solidFill>
              </a:rPr>
              <a:t>@3.5</a:t>
            </a:r>
            <a:r>
              <a:rPr lang="en-US" sz="1600" i="1" dirty="0">
                <a:solidFill>
                  <a:srgbClr val="3366FF"/>
                </a:solidFill>
                <a:latin typeface="Symbol" charset="2"/>
                <a:cs typeface="Symbol" charset="2"/>
              </a:rPr>
              <a:t>s</a:t>
            </a:r>
            <a:r>
              <a:rPr lang="en-US" sz="1600" dirty="0">
                <a:solidFill>
                  <a:srgbClr val="3366FF"/>
                </a:solidFill>
              </a:rPr>
              <a:t>; </a:t>
            </a:r>
            <a:r>
              <a:rPr lang="en-US" sz="1600" i="1" dirty="0" smtClean="0">
                <a:solidFill>
                  <a:srgbClr val="3366FF"/>
                </a:solidFill>
                <a:latin typeface="Symbol" charset="2"/>
                <a:cs typeface="Symbol" charset="2"/>
              </a:rPr>
              <a:t>Dl/l</a:t>
            </a:r>
            <a:r>
              <a:rPr lang="en-US" sz="1600" dirty="0" smtClean="0">
                <a:solidFill>
                  <a:srgbClr val="3366FF"/>
                </a:solidFill>
              </a:rPr>
              <a:t>~500)</a:t>
            </a:r>
            <a:endParaRPr lang="en-US" sz="1600" dirty="0">
              <a:solidFill>
                <a:srgbClr val="3366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28" y="908720"/>
            <a:ext cx="7346500" cy="3168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49344" y="1916832"/>
            <a:ext cx="1651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Scaramella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(Lausanne ESM15)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8065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 – accuracy in </a:t>
            </a:r>
            <a:r>
              <a:rPr lang="en-US" i="1" dirty="0" smtClean="0"/>
              <a:t>Euclid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2060848"/>
            <a:ext cx="9039225" cy="3672408"/>
          </a:xfrm>
        </p:spPr>
        <p:txBody>
          <a:bodyPr/>
          <a:lstStyle/>
          <a:p>
            <a:r>
              <a:rPr lang="en-US" dirty="0" smtClean="0"/>
              <a:t>Given sufficient precision, </a:t>
            </a:r>
            <a:r>
              <a:rPr lang="en-US" b="1" dirty="0" smtClean="0"/>
              <a:t>accuracy</a:t>
            </a:r>
            <a:r>
              <a:rPr lang="en-US" dirty="0" smtClean="0"/>
              <a:t> is achievable once the biases are understood and compensated</a:t>
            </a:r>
          </a:p>
          <a:p>
            <a:endParaRPr lang="en-US" sz="1400" dirty="0" smtClean="0"/>
          </a:p>
          <a:p>
            <a:r>
              <a:rPr lang="en-US" dirty="0" smtClean="0"/>
              <a:t>Biases occur as a consequence of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astrophysical effects and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instrumental effects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endParaRPr lang="en-US" sz="1400" dirty="0"/>
          </a:p>
          <a:p>
            <a:r>
              <a:rPr lang="en-US" dirty="0" smtClean="0"/>
              <a:t>Instrumental effects all occur in the instrument reference frame, and can </a:t>
            </a:r>
            <a:r>
              <a:rPr lang="en-US" u="sng" dirty="0" smtClean="0"/>
              <a:t>in principle</a:t>
            </a:r>
            <a:r>
              <a:rPr lang="en-US" dirty="0" smtClean="0"/>
              <a:t> be removed entirely by stacking images in the instrument frame, given sufficient stability and S/N ratio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94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Instrumental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196752"/>
            <a:ext cx="9039225" cy="4824536"/>
          </a:xfrm>
        </p:spPr>
        <p:txBody>
          <a:bodyPr/>
          <a:lstStyle/>
          <a:p>
            <a:r>
              <a:rPr lang="en-US" dirty="0" smtClean="0"/>
              <a:t>Instrumental effects include:</a:t>
            </a:r>
          </a:p>
          <a:p>
            <a:pPr lvl="1"/>
            <a:r>
              <a:rPr lang="en-US" sz="1600" dirty="0" smtClean="0"/>
              <a:t>PSF from telescope (including scatter from contamination)</a:t>
            </a:r>
          </a:p>
          <a:p>
            <a:pPr lvl="1"/>
            <a:r>
              <a:rPr lang="en-US" sz="1600" dirty="0" smtClean="0"/>
              <a:t>jitter from telescope pointing system</a:t>
            </a:r>
          </a:p>
          <a:p>
            <a:pPr lvl="1"/>
            <a:r>
              <a:rPr lang="en-US" sz="1600" dirty="0" smtClean="0"/>
              <a:t>charge spreading in detector pixels</a:t>
            </a:r>
          </a:p>
          <a:p>
            <a:pPr lvl="1"/>
            <a:r>
              <a:rPr lang="en-US" sz="1600" dirty="0" smtClean="0"/>
              <a:t>detector noise and stability</a:t>
            </a:r>
          </a:p>
          <a:p>
            <a:pPr lvl="1"/>
            <a:r>
              <a:rPr lang="en-US" sz="1600" dirty="0" smtClean="0"/>
              <a:t>detector response uniformity (wavelength and position)</a:t>
            </a:r>
          </a:p>
          <a:p>
            <a:pPr lvl="1"/>
            <a:r>
              <a:rPr lang="en-US" sz="1600" dirty="0" smtClean="0"/>
              <a:t>radiation damage</a:t>
            </a:r>
          </a:p>
          <a:p>
            <a:pPr lvl="1"/>
            <a:r>
              <a:rPr lang="en-US" sz="1600" dirty="0" smtClean="0"/>
              <a:t>thermo-elastic effects (change in focal length </a:t>
            </a:r>
            <a:r>
              <a:rPr lang="en-US" sz="1600" i="1" dirty="0" smtClean="0"/>
              <a:t>etc.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distortion/displacements</a:t>
            </a:r>
          </a:p>
          <a:p>
            <a:pPr lvl="1"/>
            <a:r>
              <a:rPr lang="en-US" sz="1600" dirty="0" smtClean="0"/>
              <a:t>persistence effects</a:t>
            </a:r>
          </a:p>
          <a:p>
            <a:pPr lvl="1"/>
            <a:r>
              <a:rPr lang="en-US" sz="1600" dirty="0" smtClean="0"/>
              <a:t>non-</a:t>
            </a:r>
            <a:r>
              <a:rPr lang="en-US" sz="1600" dirty="0" err="1" smtClean="0"/>
              <a:t>linearities</a:t>
            </a:r>
            <a:r>
              <a:rPr lang="en-US" sz="1600" dirty="0" smtClean="0"/>
              <a:t> in detector and electronics</a:t>
            </a:r>
          </a:p>
          <a:p>
            <a:pPr lvl="1"/>
            <a:r>
              <a:rPr lang="en-US" sz="1600" dirty="0" smtClean="0"/>
              <a:t>ghosts (optical and electronic)</a:t>
            </a:r>
          </a:p>
          <a:p>
            <a:pPr lvl="1"/>
            <a:r>
              <a:rPr lang="en-US" sz="1600" dirty="0" smtClean="0"/>
              <a:t>parasitic heating from satellite</a:t>
            </a:r>
          </a:p>
          <a:p>
            <a:pPr lvl="1"/>
            <a:r>
              <a:rPr lang="en-US" sz="1600" dirty="0" smtClean="0"/>
              <a:t>electromagnetic interference (noise)</a:t>
            </a:r>
          </a:p>
          <a:p>
            <a:pPr lvl="1"/>
            <a:r>
              <a:rPr lang="en-US" sz="1600" i="1" dirty="0" smtClean="0"/>
              <a:t>etc.</a:t>
            </a:r>
          </a:p>
          <a:p>
            <a:pPr lvl="1"/>
            <a:endParaRPr lang="en-US" i="1" dirty="0" smtClean="0"/>
          </a:p>
          <a:p>
            <a:r>
              <a:rPr lang="en-US" dirty="0" smtClean="0"/>
              <a:t>Entire subject in its own right – not pursued further here…</a:t>
            </a:r>
          </a:p>
          <a:p>
            <a:pPr lvl="1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1352600" y="4941168"/>
            <a:ext cx="144016" cy="288032"/>
          </a:xfrm>
          <a:prstGeom prst="straightConnector1">
            <a:avLst/>
          </a:prstGeom>
          <a:solidFill>
            <a:srgbClr val="BFBFB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56508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Astrophysical accuracy in </a:t>
            </a:r>
            <a:r>
              <a:rPr lang="en-US" i="1" dirty="0" smtClean="0"/>
              <a:t>Euclid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412776"/>
            <a:ext cx="9039225" cy="4968552"/>
          </a:xfrm>
        </p:spPr>
        <p:txBody>
          <a:bodyPr/>
          <a:lstStyle/>
          <a:p>
            <a:r>
              <a:rPr lang="en-US" dirty="0" smtClean="0"/>
              <a:t>Astrophysical biases generally require simulation of the Universe in order to assess their origins and level of impact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⇒ final </a:t>
            </a:r>
            <a:r>
              <a:rPr lang="en-US" i="1" dirty="0" smtClean="0"/>
              <a:t>Euclid </a:t>
            </a:r>
            <a:r>
              <a:rPr lang="en-US" dirty="0" smtClean="0"/>
              <a:t>performance is driven by the fidelity of the simulations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⇒ all </a:t>
            </a:r>
            <a:r>
              <a:rPr lang="en-US" i="1" dirty="0" smtClean="0"/>
              <a:t>Euclid</a:t>
            </a:r>
            <a:r>
              <a:rPr lang="en-US" dirty="0" smtClean="0"/>
              <a:t> performance is couched in terms of </a:t>
            </a:r>
            <a:r>
              <a:rPr lang="en-US" u="sng" dirty="0" smtClean="0">
                <a:solidFill>
                  <a:srgbClr val="0000FF"/>
                </a:solidFill>
              </a:rPr>
              <a:t>residuals</a:t>
            </a:r>
            <a:r>
              <a:rPr lang="en-US" dirty="0" smtClean="0"/>
              <a:t> between the 	truth and our best knowledge of the truth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⇒ precision exists in the simulation too, driving simulation scale.</a:t>
            </a:r>
          </a:p>
          <a:p>
            <a:endParaRPr lang="en-US" dirty="0"/>
          </a:p>
          <a:p>
            <a:r>
              <a:rPr lang="en-US" dirty="0" smtClean="0"/>
              <a:t>As the simulation precision requirement increases, new issues become</a:t>
            </a:r>
            <a:br>
              <a:rPr lang="en-US" dirty="0" smtClean="0"/>
            </a:br>
            <a:r>
              <a:rPr lang="en-US" dirty="0" smtClean="0"/>
              <a:t>apparent</a:t>
            </a:r>
            <a:endParaRPr lang="en-US" dirty="0"/>
          </a:p>
          <a:p>
            <a:pPr lvl="1"/>
            <a:r>
              <a:rPr lang="en-US" dirty="0" smtClean="0"/>
              <a:t>for the nature of the components of the simulation</a:t>
            </a:r>
          </a:p>
          <a:p>
            <a:pPr lvl="1"/>
            <a:r>
              <a:rPr lang="en-US" dirty="0" smtClean="0"/>
              <a:t>the potential number of simulations, and</a:t>
            </a:r>
          </a:p>
          <a:p>
            <a:pPr lvl="1"/>
            <a:r>
              <a:rPr lang="en-US" dirty="0" smtClean="0"/>
              <a:t>in their analysis </a:t>
            </a:r>
          </a:p>
          <a:p>
            <a:pPr marL="363538" indent="-363538">
              <a:buNone/>
            </a:pPr>
            <a:r>
              <a:rPr lang="en-US" dirty="0" smtClean="0"/>
              <a:t>	⇒ </a:t>
            </a:r>
            <a:r>
              <a:rPr lang="en-US" dirty="0"/>
              <a:t>sometimes</a:t>
            </a:r>
            <a:r>
              <a:rPr lang="en-US" dirty="0" smtClean="0"/>
              <a:t> a complete </a:t>
            </a:r>
            <a:r>
              <a:rPr lang="en-US" dirty="0"/>
              <a:t>change of </a:t>
            </a:r>
            <a:r>
              <a:rPr lang="en-US" dirty="0" smtClean="0"/>
              <a:t>strategy is required</a:t>
            </a:r>
          </a:p>
          <a:p>
            <a:pPr lvl="1"/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2396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Accurate Astrophysics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836712"/>
            <a:ext cx="9039225" cy="4824536"/>
          </a:xfrm>
        </p:spPr>
        <p:txBody>
          <a:bodyPr/>
          <a:lstStyle/>
          <a:p>
            <a:r>
              <a:rPr lang="en-US" dirty="0" smtClean="0"/>
              <a:t>Astrophysical biases for Weak Lensing to be considered include:</a:t>
            </a:r>
          </a:p>
          <a:p>
            <a:pPr lvl="1"/>
            <a:r>
              <a:rPr lang="en-US" sz="1700" dirty="0" smtClean="0"/>
              <a:t>intrinsic alignments</a:t>
            </a:r>
          </a:p>
          <a:p>
            <a:pPr lvl="1"/>
            <a:r>
              <a:rPr lang="en-US" sz="1700" dirty="0" smtClean="0"/>
              <a:t>noise bias</a:t>
            </a:r>
          </a:p>
          <a:p>
            <a:pPr lvl="1"/>
            <a:r>
              <a:rPr lang="en-US" sz="1700" dirty="0" err="1" smtClean="0"/>
              <a:t>colour</a:t>
            </a:r>
            <a:r>
              <a:rPr lang="en-US" sz="1700" dirty="0" smtClean="0"/>
              <a:t> gradients in galaxies</a:t>
            </a:r>
          </a:p>
          <a:p>
            <a:pPr lvl="1"/>
            <a:r>
              <a:rPr lang="en-US" sz="1700" dirty="0" smtClean="0"/>
              <a:t>galaxy templates for correct SEDs</a:t>
            </a:r>
          </a:p>
          <a:p>
            <a:pPr lvl="1"/>
            <a:r>
              <a:rPr lang="en-US" sz="1700" dirty="0" smtClean="0"/>
              <a:t>bright stars and masking</a:t>
            </a:r>
          </a:p>
          <a:p>
            <a:pPr lvl="1"/>
            <a:r>
              <a:rPr lang="en-US" sz="1700" dirty="0" smtClean="0"/>
              <a:t>unresolved binary stars and PSF shapes</a:t>
            </a:r>
          </a:p>
          <a:p>
            <a:pPr lvl="1"/>
            <a:r>
              <a:rPr lang="en-US" sz="1700" dirty="0" smtClean="0"/>
              <a:t>faint background sources</a:t>
            </a:r>
          </a:p>
          <a:p>
            <a:pPr lvl="1"/>
            <a:r>
              <a:rPr lang="en-US" sz="1700" dirty="0" smtClean="0"/>
              <a:t>feedback effects in galaxy evolution</a:t>
            </a:r>
          </a:p>
          <a:p>
            <a:pPr lvl="1"/>
            <a:r>
              <a:rPr lang="en-US" sz="1700" dirty="0" err="1"/>
              <a:t>unlensed</a:t>
            </a:r>
            <a:r>
              <a:rPr lang="en-US" sz="1700" dirty="0"/>
              <a:t> distribution as f(z) and f(environment)</a:t>
            </a:r>
            <a:endParaRPr lang="en-US" sz="1700" dirty="0" smtClean="0"/>
          </a:p>
          <a:p>
            <a:pPr lvl="1"/>
            <a:endParaRPr lang="en-US" sz="1000" dirty="0" smtClean="0"/>
          </a:p>
          <a:p>
            <a:r>
              <a:rPr lang="en-US" dirty="0" smtClean="0"/>
              <a:t>Astrophysical biases for Galaxy Clustering to be considered include:</a:t>
            </a:r>
          </a:p>
          <a:p>
            <a:pPr lvl="1"/>
            <a:r>
              <a:rPr lang="en-US" sz="1700" dirty="0" smtClean="0"/>
              <a:t>galaxy </a:t>
            </a:r>
            <a:r>
              <a:rPr lang="en-US" sz="1700" dirty="0"/>
              <a:t>density variation from stellar occultation/confusion</a:t>
            </a:r>
          </a:p>
          <a:p>
            <a:pPr lvl="1"/>
            <a:r>
              <a:rPr lang="en-US" sz="1700" dirty="0"/>
              <a:t>galaxy density variation from dust</a:t>
            </a:r>
          </a:p>
          <a:p>
            <a:pPr lvl="1"/>
            <a:r>
              <a:rPr lang="en-US" sz="1700" dirty="0"/>
              <a:t>galaxy density variation from Zodiacal background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dirty="0" smtClean="0"/>
              <a:t>All this is currently active work within </a:t>
            </a:r>
            <a:r>
              <a:rPr lang="en-US" i="1" dirty="0" smtClean="0"/>
              <a:t>Euclid</a:t>
            </a:r>
            <a:endParaRPr lang="en-US" dirty="0" smtClean="0"/>
          </a:p>
          <a:p>
            <a:endParaRPr lang="en-US" sz="1000" dirty="0"/>
          </a:p>
          <a:p>
            <a:r>
              <a:rPr lang="en-US" dirty="0" smtClean="0"/>
              <a:t>Significant impact on:</a:t>
            </a:r>
          </a:p>
          <a:p>
            <a:pPr lvl="1"/>
            <a:r>
              <a:rPr lang="en-US" sz="1700" dirty="0" smtClean="0"/>
              <a:t>survey design</a:t>
            </a:r>
          </a:p>
          <a:p>
            <a:pPr lvl="1"/>
            <a:r>
              <a:rPr lang="en-US" sz="1700" dirty="0" smtClean="0"/>
              <a:t>external calibrations</a:t>
            </a:r>
          </a:p>
          <a:p>
            <a:pPr lvl="1"/>
            <a:r>
              <a:rPr lang="en-US" sz="1700" dirty="0" smtClean="0"/>
              <a:t>simulations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315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Intrinsic Alignments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Tendency for galaxies to align with local dark matter </a:t>
            </a:r>
            <a:r>
              <a:rPr lang="en-US" dirty="0" smtClean="0"/>
              <a:t>structures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15" y="1689265"/>
            <a:ext cx="9003081" cy="39286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24410" y="5830372"/>
            <a:ext cx="183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Joachimi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 (2015)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0920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Size: intrinsic alignments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analysis on the effect of the intrinsic alignments drove the survey size in the </a:t>
            </a:r>
            <a:r>
              <a:rPr lang="en-US" i="1" dirty="0" smtClean="0"/>
              <a:t>Euclid</a:t>
            </a:r>
            <a:r>
              <a:rPr lang="en-US" dirty="0" smtClean="0"/>
              <a:t> Red Book: deeper exposures at the expense of area </a:t>
            </a:r>
            <a:r>
              <a:rPr lang="en-US" dirty="0"/>
              <a:t>identified to be </a:t>
            </a:r>
            <a:r>
              <a:rPr lang="en-US" dirty="0" smtClean="0"/>
              <a:t>more advantageous for weak lensing survey</a:t>
            </a:r>
          </a:p>
          <a:p>
            <a:pPr marL="0" indent="0">
              <a:buNone/>
            </a:pPr>
            <a:r>
              <a:rPr lang="en-US" dirty="0" smtClean="0"/>
              <a:t>	⇒ 	sweet spot of 15000 </a:t>
            </a:r>
            <a:r>
              <a:rPr lang="en-US" dirty="0" err="1" smtClean="0"/>
              <a:t>sq</a:t>
            </a:r>
            <a:r>
              <a:rPr lang="en-US" dirty="0" smtClean="0"/>
              <a:t> degrees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but this needs to be revisited: </a:t>
            </a:r>
            <a:r>
              <a:rPr lang="en-US" dirty="0" smtClean="0">
                <a:solidFill>
                  <a:srgbClr val="3366FF"/>
                </a:solidFill>
              </a:rPr>
              <a:t>currently active work</a:t>
            </a:r>
            <a:endParaRPr lang="en-US" dirty="0">
              <a:solidFill>
                <a:srgbClr val="3366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14" y="2899836"/>
            <a:ext cx="8967082" cy="31214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24410" y="5830372"/>
            <a:ext cx="5202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Euclid</a:t>
            </a:r>
            <a:r>
              <a:rPr lang="en-US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Red Book, </a:t>
            </a:r>
            <a:r>
              <a:rPr lang="en-US" sz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Laureijs</a:t>
            </a:r>
            <a:r>
              <a:rPr lang="en-US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 (2011)</a:t>
            </a:r>
          </a:p>
          <a:p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Mission Performance Document EUCL</a:t>
            </a:r>
            <a:r>
              <a:rPr lang="en-US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-IAP-EUC-DP-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00244 (2012)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810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 and Scale 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268760"/>
            <a:ext cx="9039225" cy="5184576"/>
          </a:xfrm>
        </p:spPr>
        <p:txBody>
          <a:bodyPr/>
          <a:lstStyle/>
          <a:p>
            <a:r>
              <a:rPr lang="en-US" dirty="0" smtClean="0"/>
              <a:t>At larger angular scales the cosmology depends on simple </a:t>
            </a:r>
            <a:r>
              <a:rPr lang="en-US" dirty="0"/>
              <a:t>dark matter physics in the early </a:t>
            </a:r>
            <a:r>
              <a:rPr lang="en-US" dirty="0" smtClean="0"/>
              <a:t>Universe</a:t>
            </a:r>
          </a:p>
          <a:p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n smaller scales of &lt;1 </a:t>
            </a:r>
            <a:r>
              <a:rPr lang="en-US" dirty="0" err="1"/>
              <a:t>Mpc</a:t>
            </a:r>
            <a:r>
              <a:rPr lang="en-US" dirty="0"/>
              <a:t> </a:t>
            </a:r>
            <a:r>
              <a:rPr lang="en-US" dirty="0" smtClean="0"/>
              <a:t>and for </a:t>
            </a:r>
            <a:r>
              <a:rPr lang="en-US" i="1" dirty="0" smtClean="0"/>
              <a:t>z</a:t>
            </a:r>
            <a:r>
              <a:rPr lang="en-US" dirty="0"/>
              <a:t>≤</a:t>
            </a:r>
            <a:r>
              <a:rPr lang="en-US" dirty="0" smtClean="0"/>
              <a:t>2 baryonic matter becomes dominant.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small-scale power spectrum is very poorly </a:t>
            </a:r>
            <a:r>
              <a:rPr lang="en-US" dirty="0" smtClean="0"/>
              <a:t>understood beyond scales </a:t>
            </a:r>
            <a:r>
              <a:rPr lang="en-US" dirty="0"/>
              <a:t>of </a:t>
            </a:r>
            <a:r>
              <a:rPr lang="en-US" i="1" dirty="0"/>
              <a:t>k</a:t>
            </a:r>
            <a:r>
              <a:rPr lang="en-US" dirty="0"/>
              <a:t>=1 </a:t>
            </a:r>
            <a:r>
              <a:rPr lang="en-US" i="1" dirty="0"/>
              <a:t>h</a:t>
            </a:r>
            <a:r>
              <a:rPr lang="en-US" dirty="0"/>
              <a:t>/</a:t>
            </a:r>
            <a:r>
              <a:rPr lang="en-US" dirty="0" err="1" smtClean="0"/>
              <a:t>Mpc</a:t>
            </a:r>
            <a:r>
              <a:rPr lang="en-US" dirty="0" smtClean="0"/>
              <a:t>: beyond this,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dark matter clustering is not well </a:t>
            </a:r>
            <a:r>
              <a:rPr lang="en-US" dirty="0" smtClean="0"/>
              <a:t>modeled </a:t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/>
              <a:t>e.g. Lawrence et al., 2013</a:t>
            </a:r>
            <a:r>
              <a:rPr lang="en-US" sz="1600" dirty="0" smtClean="0"/>
              <a:t>)</a:t>
            </a:r>
            <a:r>
              <a:rPr lang="en-US" dirty="0" smtClean="0"/>
              <a:t>; </a:t>
            </a:r>
          </a:p>
          <a:p>
            <a:pPr lvl="1"/>
            <a:r>
              <a:rPr lang="en-US" dirty="0" smtClean="0"/>
              <a:t>baryonic </a:t>
            </a:r>
            <a:r>
              <a:rPr lang="en-US" dirty="0"/>
              <a:t>feedback processes are expected to dominate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(</a:t>
            </a:r>
            <a:r>
              <a:rPr lang="en-US" sz="1600" dirty="0"/>
              <a:t>e.g. van </a:t>
            </a:r>
            <a:r>
              <a:rPr lang="en-US" sz="1600" dirty="0" err="1"/>
              <a:t>Daalen</a:t>
            </a:r>
            <a:r>
              <a:rPr lang="en-US" sz="1600" dirty="0"/>
              <a:t> et al, 2011)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r>
              <a:rPr lang="en-US" dirty="0" smtClean="0"/>
              <a:t>Although significant cosmological information is available on these scales, incorrect </a:t>
            </a:r>
            <a:r>
              <a:rPr lang="en-US" dirty="0" err="1" smtClean="0"/>
              <a:t>modelling</a:t>
            </a:r>
            <a:r>
              <a:rPr lang="en-US" dirty="0" smtClean="0"/>
              <a:t> of the astrophysics will cause biases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610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2600" y="208336"/>
            <a:ext cx="6840760" cy="487263"/>
          </a:xfrm>
        </p:spPr>
        <p:txBody>
          <a:bodyPr/>
          <a:lstStyle/>
          <a:p>
            <a:r>
              <a:rPr lang="en-US" sz="2400" dirty="0" smtClean="0"/>
              <a:t>Baryon Physics in the WL Power Spectrum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052736"/>
            <a:ext cx="9039225" cy="4968552"/>
          </a:xfrm>
        </p:spPr>
        <p:txBody>
          <a:bodyPr/>
          <a:lstStyle/>
          <a:p>
            <a:r>
              <a:rPr lang="en-US" sz="1800" dirty="0" smtClean="0"/>
              <a:t>Since 2011, a restricted </a:t>
            </a:r>
            <a:r>
              <a:rPr lang="en-US" sz="1800" dirty="0"/>
              <a:t>range of scales is </a:t>
            </a:r>
            <a:r>
              <a:rPr lang="en-US" sz="1800" dirty="0" smtClean="0"/>
              <a:t>used for the Weak Lensing power spectrum to </a:t>
            </a:r>
            <a:r>
              <a:rPr lang="en-US" sz="1800" dirty="0" err="1" smtClean="0"/>
              <a:t>minimise</a:t>
            </a:r>
            <a:r>
              <a:rPr lang="en-US" sz="1800" dirty="0" smtClean="0"/>
              <a:t> the </a:t>
            </a:r>
            <a:r>
              <a:rPr lang="en-US" sz="1800" dirty="0"/>
              <a:t>effects of baryonic </a:t>
            </a:r>
            <a:r>
              <a:rPr lang="en-US" sz="1800" dirty="0" smtClean="0"/>
              <a:t>feedback: </a:t>
            </a:r>
            <a:r>
              <a:rPr lang="en-US" sz="1800" i="1" dirty="0" err="1" smtClean="0"/>
              <a:t>l</a:t>
            </a:r>
            <a:r>
              <a:rPr lang="en-US" sz="1800" baseline="-25000" dirty="0" err="1" smtClean="0"/>
              <a:t>max</a:t>
            </a:r>
            <a:r>
              <a:rPr lang="en-US" sz="1800" dirty="0"/>
              <a:t>=5000, </a:t>
            </a:r>
            <a:r>
              <a:rPr lang="en-US" sz="1400" dirty="0" smtClean="0"/>
              <a:t>(</a:t>
            </a:r>
            <a:r>
              <a:rPr lang="en-US" sz="1400" dirty="0" err="1" smtClean="0"/>
              <a:t>Kitching</a:t>
            </a:r>
            <a:r>
              <a:rPr lang="en-US" sz="1400" dirty="0" smtClean="0"/>
              <a:t> </a:t>
            </a:r>
            <a:r>
              <a:rPr lang="en-US" sz="1400" dirty="0"/>
              <a:t>&amp; Taylor, 2011; </a:t>
            </a:r>
            <a:r>
              <a:rPr lang="en-US" sz="1400" dirty="0" err="1"/>
              <a:t>Semboloni</a:t>
            </a:r>
            <a:r>
              <a:rPr lang="en-US" sz="1400" dirty="0"/>
              <a:t> et al., 2011</a:t>
            </a:r>
            <a:r>
              <a:rPr lang="en-US" sz="1400" dirty="0" smtClean="0"/>
              <a:t>)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	… led to more conservative performance assumptions</a:t>
            </a:r>
          </a:p>
          <a:p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856656" y="6093296"/>
            <a:ext cx="32483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i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 20000</a:t>
            </a:r>
            <a:b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Amara &amp; Carron in </a:t>
            </a:r>
            <a:r>
              <a:rPr lang="en-US" sz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Amiaux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 (2010)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61600" y="6093296"/>
            <a:ext cx="3147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i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&lt; 5000</a:t>
            </a:r>
            <a:b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i="1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Euclid 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 Book, </a:t>
            </a:r>
            <a:r>
              <a:rPr lang="en-US" sz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Laureijs</a:t>
            </a:r>
            <a:r>
              <a:rPr lang="en-US" sz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 al (2011)</a:t>
            </a:r>
            <a:endParaRPr lang="en-US" sz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169024" y="2204864"/>
            <a:ext cx="4303285" cy="3816424"/>
            <a:chOff x="5169024" y="2204864"/>
            <a:chExt cx="4303285" cy="38164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9024" y="2204864"/>
              <a:ext cx="4303285" cy="3744417"/>
            </a:xfrm>
            <a:prstGeom prst="rect">
              <a:avLst/>
            </a:prstGeom>
          </p:spPr>
        </p:pic>
        <p:sp>
          <p:nvSpPr>
            <p:cNvPr id="6" name="Rectangle 5"/>
            <p:cNvSpPr>
              <a:spLocks noChangeAspect="1"/>
            </p:cNvSpPr>
            <p:nvPr/>
          </p:nvSpPr>
          <p:spPr bwMode="auto">
            <a:xfrm>
              <a:off x="8396683" y="2374280"/>
              <a:ext cx="985710" cy="3168353"/>
            </a:xfrm>
            <a:prstGeom prst="rect">
              <a:avLst/>
            </a:prstGeom>
            <a:solidFill>
              <a:srgbClr val="BFBFB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 Light" charset="0"/>
                <a:ea typeface="ヒラギノ角ゴ Pro W3" charset="-128"/>
                <a:cs typeface="ヒラギノ角ゴ Pro W3" charset="-128"/>
                <a:sym typeface="Helvetica Neue Light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 flipV="1">
              <a:off x="8409384" y="5589240"/>
              <a:ext cx="0" cy="432048"/>
            </a:xfrm>
            <a:prstGeom prst="straightConnector1">
              <a:avLst/>
            </a:prstGeom>
            <a:solidFill>
              <a:srgbClr val="BFBFBF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2" name="Group 11"/>
          <p:cNvGrpSpPr/>
          <p:nvPr/>
        </p:nvGrpSpPr>
        <p:grpSpPr>
          <a:xfrm>
            <a:off x="1208584" y="2257822"/>
            <a:ext cx="3761979" cy="3816424"/>
            <a:chOff x="1208584" y="2276872"/>
            <a:chExt cx="3761979" cy="38164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8584" y="2276872"/>
              <a:ext cx="3761979" cy="3672408"/>
            </a:xfrm>
            <a:prstGeom prst="rect">
              <a:avLst/>
            </a:prstGeom>
          </p:spPr>
        </p:pic>
        <p:cxnSp>
          <p:nvCxnSpPr>
            <p:cNvPr id="11" name="Straight Arrow Connector 10"/>
            <p:cNvCxnSpPr/>
            <p:nvPr/>
          </p:nvCxnSpPr>
          <p:spPr bwMode="auto">
            <a:xfrm flipV="1">
              <a:off x="4828034" y="5661248"/>
              <a:ext cx="0" cy="432048"/>
            </a:xfrm>
            <a:prstGeom prst="straightConnector1">
              <a:avLst/>
            </a:prstGeom>
            <a:solidFill>
              <a:srgbClr val="BFBFBF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05930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0" y="2276872"/>
            <a:ext cx="4337119" cy="40833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980728"/>
            <a:ext cx="9039225" cy="5040560"/>
          </a:xfrm>
        </p:spPr>
        <p:txBody>
          <a:bodyPr/>
          <a:lstStyle/>
          <a:p>
            <a:r>
              <a:rPr lang="en-US" dirty="0" smtClean="0"/>
              <a:t>VIS produces S/N ratio of ~1 at </a:t>
            </a:r>
            <a:r>
              <a:rPr lang="en-US" i="1" dirty="0" smtClean="0"/>
              <a:t>R</a:t>
            </a:r>
            <a:r>
              <a:rPr lang="en-US" dirty="0" smtClean="0"/>
              <a:t>~28 ⇒ a huge number of galaxies</a:t>
            </a:r>
          </a:p>
          <a:p>
            <a:r>
              <a:rPr lang="en-US" dirty="0" smtClean="0"/>
              <a:t>Background subtraction is critical: VIS is not confusion limited but faint unresolved galaxies impact measured shapes of brighter S/N ≥10 galaxies (used for weak lensing), biasing </a:t>
            </a:r>
            <a:r>
              <a:rPr lang="en-US" dirty="0" err="1" smtClean="0"/>
              <a:t>ellipticities</a:t>
            </a:r>
            <a:endParaRPr lang="en-US" sz="18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44177" y="2492896"/>
            <a:ext cx="4552839" cy="3600400"/>
            <a:chOff x="0" y="535266"/>
            <a:chExt cx="7769412" cy="6144075"/>
          </a:xfrm>
        </p:grpSpPr>
        <p:pic>
          <p:nvPicPr>
            <p:cNvPr id="5" name="Picture 4" descr="mag27.jpg"/>
            <p:cNvPicPr>
              <a:picLocks noChangeAspect="1"/>
            </p:cNvPicPr>
            <p:nvPr/>
          </p:nvPicPr>
          <p:blipFill>
            <a:blip r:embed="rId3"/>
            <a:srcRect l="24379" t="16902" r="29920" b="4829"/>
            <a:stretch>
              <a:fillRect/>
            </a:stretch>
          </p:blipFill>
          <p:spPr>
            <a:xfrm>
              <a:off x="0" y="572364"/>
              <a:ext cx="7769412" cy="610697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818447" y="535266"/>
              <a:ext cx="1611354" cy="555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baseline="0" dirty="0" err="1">
                  <a:solidFill>
                    <a:srgbClr val="FF0000"/>
                  </a:solidFill>
                  <a:latin typeface="+mn-lt"/>
                </a:rPr>
                <a:t>R</a:t>
              </a:r>
              <a:r>
                <a:rPr lang="en-US" sz="1600" dirty="0" err="1" smtClean="0">
                  <a:solidFill>
                    <a:srgbClr val="FF0000"/>
                  </a:solidFill>
                  <a:latin typeface="+mn-lt"/>
                </a:rPr>
                <a:t>lim</a:t>
              </a:r>
              <a:r>
                <a:rPr lang="en-US" sz="1600" baseline="0" dirty="0" smtClean="0">
                  <a:solidFill>
                    <a:srgbClr val="FF0000"/>
                  </a:solidFill>
                  <a:latin typeface="+mn-lt"/>
                </a:rPr>
                <a:t>=27</a:t>
              </a:r>
              <a:endParaRPr lang="en-US" sz="1600" baseline="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008784" y="6165304"/>
            <a:ext cx="2483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aseline="0" dirty="0" smtClean="0">
                <a:latin typeface="+mn-lt"/>
              </a:rPr>
              <a:t>Hoekstra et al (2015)</a:t>
            </a:r>
            <a:endParaRPr lang="en-US" sz="1600" baseline="0" dirty="0"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5110838" y="4328404"/>
            <a:ext cx="5989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aseline="0" dirty="0" smtClean="0">
                <a:latin typeface="+mn-lt"/>
              </a:rPr>
              <a:t>bias</a:t>
            </a:r>
            <a:endParaRPr lang="en-US" sz="1600" baseline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072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Colour</a:t>
            </a:r>
            <a:r>
              <a:rPr lang="en-US" dirty="0" smtClean="0"/>
              <a:t> Gradients in Weak Lensing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9" y="1196752"/>
            <a:ext cx="4519612" cy="4824536"/>
          </a:xfrm>
        </p:spPr>
        <p:txBody>
          <a:bodyPr/>
          <a:lstStyle/>
          <a:p>
            <a:r>
              <a:rPr lang="en-US" dirty="0" smtClean="0"/>
              <a:t>Galaxies are spatially </a:t>
            </a:r>
            <a:r>
              <a:rPr lang="en-US" dirty="0" err="1" smtClean="0"/>
              <a:t>colour</a:t>
            </a:r>
            <a:r>
              <a:rPr lang="en-US" dirty="0" smtClean="0"/>
              <a:t>-dependent e.g. they may have redder central regions compared to their outer regions</a:t>
            </a:r>
          </a:p>
          <a:p>
            <a:endParaRPr lang="en-US" dirty="0"/>
          </a:p>
          <a:p>
            <a:r>
              <a:rPr lang="en-US" dirty="0" smtClean="0"/>
              <a:t>PSF is however constructed for a mean </a:t>
            </a:r>
            <a:r>
              <a:rPr lang="en-US" dirty="0" err="1" smtClean="0"/>
              <a:t>colour</a:t>
            </a:r>
            <a:r>
              <a:rPr lang="en-US" dirty="0" smtClean="0"/>
              <a:t>, so this introduces a bias</a:t>
            </a:r>
          </a:p>
          <a:p>
            <a:endParaRPr lang="en-US" dirty="0"/>
          </a:p>
          <a:p>
            <a:r>
              <a:rPr lang="en-US" dirty="0" smtClean="0"/>
              <a:t>Early VIS versions carried filters in corner CCDs to generate </a:t>
            </a:r>
            <a:r>
              <a:rPr lang="en-US" dirty="0" err="1" smtClean="0"/>
              <a:t>colour</a:t>
            </a:r>
            <a:r>
              <a:rPr lang="en-US" dirty="0" smtClean="0"/>
              <a:t> samples for calibration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Calibration as </a:t>
            </a:r>
            <a:r>
              <a:rPr lang="en-US" i="1" dirty="0" smtClean="0"/>
              <a:t>f(z) </a:t>
            </a:r>
            <a:r>
              <a:rPr lang="en-US" dirty="0" smtClean="0"/>
              <a:t>now achieved by external (</a:t>
            </a:r>
            <a:r>
              <a:rPr lang="en-US" i="1" dirty="0" smtClean="0"/>
              <a:t>HST</a:t>
            </a:r>
            <a:r>
              <a:rPr lang="en-US" dirty="0" smtClean="0"/>
              <a:t>) sample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9064" y="980728"/>
            <a:ext cx="3789605" cy="48022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09184" y="5949280"/>
            <a:ext cx="25732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aseline="0" dirty="0" err="1" smtClean="0">
                <a:latin typeface="+mn-lt"/>
              </a:rPr>
              <a:t>Semboloni</a:t>
            </a:r>
            <a:r>
              <a:rPr lang="en-US" sz="1600" baseline="0" dirty="0" smtClean="0">
                <a:latin typeface="+mn-lt"/>
              </a:rPr>
              <a:t> et al (2013)</a:t>
            </a:r>
            <a:endParaRPr lang="en-US" sz="1600" baseline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072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Slitless</a:t>
            </a:r>
            <a:r>
              <a:rPr lang="en-US" dirty="0" smtClean="0"/>
              <a:t> Spectroscopy: purity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mpact of incorrect line identification on cosmological parameters</a:t>
            </a:r>
          </a:p>
          <a:p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ffect measured through large mock-samples (simulations)</a:t>
            </a:r>
            <a:endParaRPr lang="en-US" dirty="0"/>
          </a:p>
        </p:txBody>
      </p:sp>
      <p:pic>
        <p:nvPicPr>
          <p:cNvPr id="4" name="Picture 3" descr="Slitless_examp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96" y="2595660"/>
            <a:ext cx="4304623" cy="32096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333" b="5475"/>
          <a:stretch/>
        </p:blipFill>
        <p:spPr>
          <a:xfrm>
            <a:off x="4707117" y="2667668"/>
            <a:ext cx="2622147" cy="280636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8752" t="4469" r="33162" b="13994"/>
          <a:stretch/>
        </p:blipFill>
        <p:spPr>
          <a:xfrm>
            <a:off x="8505696" y="2704784"/>
            <a:ext cx="564433" cy="2108948"/>
          </a:xfrm>
          <a:prstGeom prst="rect">
            <a:avLst/>
          </a:prstGeom>
          <a:ln>
            <a:solidFill>
              <a:schemeClr val="bg1"/>
            </a:solidFill>
          </a:ln>
          <a:effectLst/>
        </p:spPr>
      </p:pic>
      <p:cxnSp>
        <p:nvCxnSpPr>
          <p:cNvPr id="7" name="Straight Connector 6"/>
          <p:cNvCxnSpPr>
            <a:endCxn id="6" idx="0"/>
          </p:cNvCxnSpPr>
          <p:nvPr/>
        </p:nvCxnSpPr>
        <p:spPr bwMode="auto">
          <a:xfrm flipV="1">
            <a:off x="5385048" y="2704784"/>
            <a:ext cx="3402865" cy="394933"/>
          </a:xfrm>
          <a:prstGeom prst="line">
            <a:avLst/>
          </a:prstGeom>
          <a:solidFill>
            <a:srgbClr val="BFBFBF"/>
          </a:solidFill>
          <a:ln w="127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>
            <a:endCxn id="6" idx="2"/>
          </p:cNvCxnSpPr>
          <p:nvPr/>
        </p:nvCxnSpPr>
        <p:spPr bwMode="auto">
          <a:xfrm>
            <a:off x="5385048" y="3171724"/>
            <a:ext cx="3402865" cy="1642008"/>
          </a:xfrm>
          <a:prstGeom prst="line">
            <a:avLst/>
          </a:prstGeom>
          <a:solidFill>
            <a:srgbClr val="BFBFBF"/>
          </a:solidFill>
          <a:ln w="12700" cap="flat" cmpd="sng" algn="ctr">
            <a:solidFill>
              <a:srgbClr val="0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7185248" y="3617693"/>
            <a:ext cx="1615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0" dirty="0" smtClean="0">
                <a:solidFill>
                  <a:srgbClr val="000000"/>
                </a:solidFill>
                <a:latin typeface="+mn-lt"/>
              </a:rPr>
              <a:t>Contaminated H</a:t>
            </a:r>
            <a:r>
              <a:rPr lang="en-US" sz="1400" baseline="0" dirty="0" smtClean="0">
                <a:solidFill>
                  <a:srgbClr val="000000"/>
                </a:solidFill>
                <a:latin typeface="Symbol" charset="2"/>
                <a:cs typeface="Symbol" charset="2"/>
              </a:rPr>
              <a:t>α</a:t>
            </a:r>
            <a:r>
              <a:rPr lang="en-US" sz="1400" baseline="0" dirty="0" smtClean="0">
                <a:solidFill>
                  <a:srgbClr val="000000"/>
                </a:solidFill>
                <a:latin typeface="+mn-lt"/>
              </a:rPr>
              <a:t> lines</a:t>
            </a:r>
            <a:endParaRPr lang="en-US" sz="1400" baseline="0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7905328" y="2811684"/>
            <a:ext cx="896425" cy="824687"/>
          </a:xfrm>
          <a:prstGeom prst="straightConnector1">
            <a:avLst/>
          </a:prstGeom>
          <a:solidFill>
            <a:srgbClr val="BFBFB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8481392" y="3099716"/>
            <a:ext cx="289904" cy="0"/>
          </a:xfrm>
          <a:prstGeom prst="straightConnector1">
            <a:avLst/>
          </a:prstGeom>
          <a:solidFill>
            <a:srgbClr val="BFBFB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6033120" y="5589240"/>
            <a:ext cx="34779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eaLnBrk="0" hangingPunct="0">
              <a:spcBef>
                <a:spcPct val="50000"/>
              </a:spcBef>
              <a:buClr>
                <a:srgbClr val="BFBFBF"/>
              </a:buClr>
              <a:buSzPct val="100000"/>
              <a:defRPr/>
            </a:pPr>
            <a:r>
              <a:rPr lang="en-US" sz="1400" kern="0" baseline="0" dirty="0">
                <a:latin typeface="+mn-lt"/>
              </a:rPr>
              <a:t>de la Torre, </a:t>
            </a:r>
            <a:r>
              <a:rPr lang="en-US" sz="1400" kern="0" baseline="0" dirty="0" err="1">
                <a:latin typeface="+mn-lt"/>
              </a:rPr>
              <a:t>Zoubian</a:t>
            </a:r>
            <a:r>
              <a:rPr lang="en-US" sz="1400" kern="0" baseline="0" dirty="0">
                <a:latin typeface="+mn-lt"/>
              </a:rPr>
              <a:t>, </a:t>
            </a:r>
            <a:r>
              <a:rPr lang="en-US" sz="1400" kern="0" baseline="0" dirty="0" err="1">
                <a:latin typeface="+mn-lt"/>
              </a:rPr>
              <a:t>Markovic</a:t>
            </a:r>
            <a:r>
              <a:rPr lang="en-US" sz="1400" kern="0" baseline="0" dirty="0">
                <a:latin typeface="+mn-lt"/>
              </a:rPr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3991699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Minimising</a:t>
            </a:r>
            <a:r>
              <a:rPr lang="en-US" dirty="0" smtClean="0"/>
              <a:t> Astrophysical Biases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Biases can be </a:t>
            </a:r>
            <a:r>
              <a:rPr lang="en-US" dirty="0" err="1" smtClean="0"/>
              <a:t>minimised</a:t>
            </a:r>
            <a:r>
              <a:rPr lang="en-US" dirty="0" smtClean="0"/>
              <a:t> by: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restricting the observation space that is used, for example</a:t>
            </a:r>
          </a:p>
          <a:p>
            <a:pPr lvl="1"/>
            <a:r>
              <a:rPr lang="en-US" dirty="0" smtClean="0"/>
              <a:t>limiting range of angular frequencies on sky</a:t>
            </a:r>
          </a:p>
          <a:p>
            <a:pPr lvl="1"/>
            <a:r>
              <a:rPr lang="en-US" dirty="0" smtClean="0"/>
              <a:t>avoiding regions affected by extinction or too high stellar density,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en-US" dirty="0" smtClean="0"/>
              <a:t>	...but these themselves introduce other biases to be considered;</a:t>
            </a:r>
          </a:p>
          <a:p>
            <a:pPr marL="0" indent="0">
              <a:buNone/>
              <a:tabLst>
                <a:tab pos="360363" algn="l"/>
              </a:tabLst>
            </a:pPr>
            <a:endParaRPr lang="en-US" dirty="0"/>
          </a:p>
          <a:p>
            <a:pPr>
              <a:tabLst>
                <a:tab pos="360363" algn="l"/>
              </a:tabLst>
            </a:pPr>
            <a:r>
              <a:rPr lang="en-US" dirty="0" err="1" smtClean="0"/>
              <a:t>modelling</a:t>
            </a:r>
            <a:r>
              <a:rPr lang="en-US" dirty="0" smtClean="0"/>
              <a:t>, using (</a:t>
            </a:r>
            <a:r>
              <a:rPr lang="en-US" dirty="0" err="1" smtClean="0"/>
              <a:t>astro</a:t>
            </a:r>
            <a:r>
              <a:rPr lang="en-US" dirty="0" smtClean="0"/>
              <a:t>)physical or machine-trained models</a:t>
            </a:r>
          </a:p>
          <a:p>
            <a:pPr lvl="1">
              <a:tabLst>
                <a:tab pos="360363" algn="l"/>
              </a:tabLst>
            </a:pPr>
            <a:r>
              <a:rPr lang="en-US" dirty="0" smtClean="0"/>
              <a:t>tantamount to including “prior” information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en-US" dirty="0" smtClean="0"/>
              <a:t>	.</a:t>
            </a:r>
            <a:r>
              <a:rPr lang="en-US" dirty="0"/>
              <a:t>..but these themselves introduce other biases to be </a:t>
            </a:r>
            <a:r>
              <a:rPr lang="en-US" dirty="0" smtClean="0"/>
              <a:t>considered;</a:t>
            </a:r>
          </a:p>
          <a:p>
            <a:pPr marL="0" indent="0">
              <a:buNone/>
              <a:tabLst>
                <a:tab pos="360363" algn="l"/>
              </a:tabLst>
            </a:pPr>
            <a:endParaRPr lang="en-US" dirty="0"/>
          </a:p>
          <a:p>
            <a:pPr>
              <a:tabLst>
                <a:tab pos="360363" algn="l"/>
              </a:tabLst>
            </a:pPr>
            <a:r>
              <a:rPr lang="en-US" dirty="0" smtClean="0"/>
              <a:t>application of corrections identified from calibrations;</a:t>
            </a:r>
          </a:p>
          <a:p>
            <a:pPr>
              <a:tabLst>
                <a:tab pos="360363" algn="l"/>
              </a:tabLst>
            </a:pPr>
            <a:endParaRPr lang="en-US" dirty="0"/>
          </a:p>
          <a:p>
            <a:pPr>
              <a:tabLst>
                <a:tab pos="360363" algn="l"/>
              </a:tabLst>
            </a:pPr>
            <a:r>
              <a:rPr lang="en-US" dirty="0" smtClean="0"/>
              <a:t>application of corrections identified from simulations;</a:t>
            </a:r>
          </a:p>
          <a:p>
            <a:pPr>
              <a:tabLst>
                <a:tab pos="360363" algn="l"/>
              </a:tabLst>
            </a:pPr>
            <a:endParaRPr lang="en-US" dirty="0"/>
          </a:p>
          <a:p>
            <a:pPr marL="0" indent="0">
              <a:buNone/>
              <a:tabLst>
                <a:tab pos="360363" algn="l"/>
              </a:tabLst>
            </a:pPr>
            <a:r>
              <a:rPr lang="en-US" dirty="0" smtClean="0"/>
              <a:t>or, combinations of the above. </a:t>
            </a:r>
          </a:p>
        </p:txBody>
      </p:sp>
    </p:spTree>
    <p:extLst>
      <p:ext uri="{BB962C8B-B14F-4D97-AF65-F5344CB8AC3E}">
        <p14:creationId xmlns:p14="http://schemas.microsoft.com/office/powerpoint/2010/main" val="31505903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Corrections from Calibrations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388" y="1196752"/>
            <a:ext cx="9039225" cy="5328592"/>
          </a:xfrm>
        </p:spPr>
        <p:txBody>
          <a:bodyPr/>
          <a:lstStyle/>
          <a:p>
            <a:r>
              <a:rPr lang="en-US" dirty="0" smtClean="0"/>
              <a:t>Calibrations are required for instrumental effects (bias, PSF, flat field etc.): in all cases these should be taken from the data themselves rather than separate observations – which, </a:t>
            </a:r>
            <a:br>
              <a:rPr lang="en-US" dirty="0" smtClean="0"/>
            </a:br>
            <a:r>
              <a:rPr lang="en-US" dirty="0" smtClean="0"/>
              <a:t>because of the transfer to the data</a:t>
            </a:r>
            <a:r>
              <a:rPr lang="en-US" dirty="0" smtClean="0">
                <a:solidFill>
                  <a:srgbClr val="3366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will always be wrong at some leve</a:t>
            </a:r>
            <a:r>
              <a:rPr lang="en-US" dirty="0" smtClean="0">
                <a:solidFill>
                  <a:srgbClr val="3366FF"/>
                </a:solidFill>
              </a:rPr>
              <a:t>l</a:t>
            </a:r>
          </a:p>
          <a:p>
            <a:endParaRPr lang="en-US" dirty="0"/>
          </a:p>
          <a:p>
            <a:r>
              <a:rPr lang="en-US" dirty="0" smtClean="0"/>
              <a:t>Calibrations for astrophysical effects should also be taken from within the data where possible: examples</a:t>
            </a:r>
          </a:p>
          <a:p>
            <a:pPr lvl="1"/>
            <a:r>
              <a:rPr lang="en-US" dirty="0" smtClean="0"/>
              <a:t>intrinsic alignments (using morphology within field + photo-z)</a:t>
            </a:r>
          </a:p>
          <a:p>
            <a:pPr lvl="1"/>
            <a:r>
              <a:rPr lang="en-US" dirty="0" smtClean="0"/>
              <a:t>noise bias (using Deep Field)</a:t>
            </a:r>
          </a:p>
          <a:p>
            <a:pPr marL="0" indent="0">
              <a:buNone/>
              <a:tabLst>
                <a:tab pos="357188" algn="l"/>
              </a:tabLst>
            </a:pPr>
            <a:r>
              <a:rPr lang="en-US" dirty="0"/>
              <a:t>	</a:t>
            </a:r>
            <a:r>
              <a:rPr lang="en-US" dirty="0" smtClean="0"/>
              <a:t>but these will generally require simulations also</a:t>
            </a:r>
          </a:p>
          <a:p>
            <a:pPr>
              <a:tabLst>
                <a:tab pos="357188" algn="l"/>
              </a:tabLst>
            </a:pPr>
            <a:endParaRPr lang="en-US" dirty="0"/>
          </a:p>
          <a:p>
            <a:pPr>
              <a:tabLst>
                <a:tab pos="357188" algn="l"/>
              </a:tabLst>
            </a:pPr>
            <a:r>
              <a:rPr lang="en-US" dirty="0" smtClean="0"/>
              <a:t>Most astrophysical calibrations will require additional or external observations: examples</a:t>
            </a:r>
            <a:endParaRPr lang="en-US" dirty="0"/>
          </a:p>
          <a:p>
            <a:pPr lvl="1">
              <a:tabLst>
                <a:tab pos="357188" algn="l"/>
              </a:tabLst>
            </a:pPr>
            <a:r>
              <a:rPr lang="en-US" dirty="0" err="1" smtClean="0"/>
              <a:t>colour</a:t>
            </a:r>
            <a:r>
              <a:rPr lang="en-US" dirty="0" smtClean="0"/>
              <a:t> gradients within galaxies (HST calibration sample)</a:t>
            </a:r>
          </a:p>
          <a:p>
            <a:pPr lvl="1">
              <a:tabLst>
                <a:tab pos="357188" algn="l"/>
              </a:tabLst>
            </a:pPr>
            <a:r>
              <a:rPr lang="en-US" dirty="0" smtClean="0"/>
              <a:t>background subtraction (HST, or Deep Field)</a:t>
            </a:r>
          </a:p>
          <a:p>
            <a:pPr lvl="1">
              <a:tabLst>
                <a:tab pos="357188" algn="l"/>
              </a:tabLst>
            </a:pPr>
            <a:r>
              <a:rPr lang="en-US" dirty="0" smtClean="0"/>
              <a:t>photo-z calibrations through deep spectroscopy</a:t>
            </a:r>
          </a:p>
          <a:p>
            <a:pPr marL="0" indent="0">
              <a:buNone/>
              <a:tabLst>
                <a:tab pos="357188" algn="l"/>
              </a:tabLst>
            </a:pPr>
            <a:r>
              <a:rPr lang="en-US" dirty="0"/>
              <a:t>	</a:t>
            </a:r>
            <a:r>
              <a:rPr lang="en-US" dirty="0" smtClean="0"/>
              <a:t>and </a:t>
            </a:r>
            <a:r>
              <a:rPr lang="en-US" dirty="0"/>
              <a:t>these will generally require simulations </a:t>
            </a:r>
            <a:r>
              <a:rPr lang="en-US" dirty="0" smtClean="0"/>
              <a:t>also.</a:t>
            </a:r>
            <a:endParaRPr lang="en-US" dirty="0"/>
          </a:p>
          <a:p>
            <a:pPr>
              <a:tabLst>
                <a:tab pos="357188" algn="l"/>
              </a:tabLs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3815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aryon physics generally takes place on smaller scales</a:t>
            </a:r>
          </a:p>
          <a:p>
            <a:pPr lvl="1"/>
            <a:r>
              <a:rPr lang="en-US" dirty="0" smtClean="0"/>
              <a:t>feedback</a:t>
            </a:r>
          </a:p>
          <a:p>
            <a:pPr lvl="1"/>
            <a:r>
              <a:rPr lang="en-US" dirty="0" smtClean="0"/>
              <a:t>environmental effects</a:t>
            </a:r>
          </a:p>
          <a:p>
            <a:pPr lvl="1"/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ccess to smaller angular scales via a greater understanding of the baryon physics (normal astrophysics; galaxy evolution…)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nce these processes are understood, greater accuracy is potentially available</a:t>
            </a:r>
          </a:p>
          <a:p>
            <a:pPr lvl="1"/>
            <a:r>
              <a:rPr lang="en-US" dirty="0" smtClean="0"/>
              <a:t>but if they are incompletely understood, then they introduce biases and hence incorrect cosmology</a:t>
            </a:r>
          </a:p>
          <a:p>
            <a:pPr lvl="1"/>
            <a:endParaRPr lang="en-US" dirty="0"/>
          </a:p>
          <a:p>
            <a:pPr marL="342900" lvl="1">
              <a:buFont typeface="Arial"/>
              <a:buChar char="•"/>
            </a:pPr>
            <a:r>
              <a:rPr lang="en-US" dirty="0" smtClean="0"/>
              <a:t>Corrections at catalog level or through simultaneous </a:t>
            </a:r>
            <a:r>
              <a:rPr lang="en-US" dirty="0" err="1" smtClean="0"/>
              <a:t>modelling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/>
              <a:t>example</a:t>
            </a:r>
            <a:r>
              <a:rPr lang="en-US" dirty="0" smtClean="0"/>
              <a:t>: consider </a:t>
            </a:r>
            <a:r>
              <a:rPr lang="en-US" dirty="0"/>
              <a:t>simultaneous fitting to cluster mass concentrations via strong and weak lensing, solving at the same time for intrinsic alignments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1417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680" y="1637801"/>
            <a:ext cx="6696744" cy="4887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Astrophysics &amp; Cosmology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Weak Lensing, European proposal to further understand the astrophysical effects in cosmology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02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Massive surveys and powerful instrumentation will give </a:t>
            </a:r>
            <a:r>
              <a:rPr lang="en-US" i="1" dirty="0" smtClean="0"/>
              <a:t>Euclid</a:t>
            </a:r>
            <a:r>
              <a:rPr lang="en-US" dirty="0" smtClean="0"/>
              <a:t> sufficient precision to make significant cosmological advances… </a:t>
            </a:r>
            <a:br>
              <a:rPr lang="en-US" dirty="0" smtClean="0"/>
            </a:br>
            <a:r>
              <a:rPr lang="en-US" dirty="0" smtClean="0"/>
              <a:t>if the instrumental and astrophysical biases can be controlled</a:t>
            </a:r>
          </a:p>
          <a:p>
            <a:endParaRPr lang="en-US" dirty="0"/>
          </a:p>
          <a:p>
            <a:r>
              <a:rPr lang="en-US" dirty="0" smtClean="0"/>
              <a:t>Instrumental biases can in principle be nulled out</a:t>
            </a:r>
          </a:p>
          <a:p>
            <a:endParaRPr lang="en-US" dirty="0"/>
          </a:p>
          <a:p>
            <a:r>
              <a:rPr lang="en-US" dirty="0" smtClean="0"/>
              <a:t>Astrophysical biases require a mixture of simulations and internal &amp; external calibrations for their quantification</a:t>
            </a:r>
          </a:p>
          <a:p>
            <a:endParaRPr lang="en-US" dirty="0"/>
          </a:p>
          <a:p>
            <a:r>
              <a:rPr lang="en-US" dirty="0" smtClean="0"/>
              <a:t>Many astrophysical biases require an understanding of the baryonic processes which are the realm of galaxy evolution and fundamental astrophysics (</a:t>
            </a:r>
            <a:r>
              <a:rPr lang="en-US" dirty="0" err="1" smtClean="0"/>
              <a:t>eg</a:t>
            </a:r>
            <a:r>
              <a:rPr lang="en-US" dirty="0" smtClean="0"/>
              <a:t> the effects of environment and feedback)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⇒ it is essential to include these effects, especially at smaller angular scales to recover correct cosmology</a:t>
            </a:r>
          </a:p>
          <a:p>
            <a:endParaRPr lang="en-US" dirty="0"/>
          </a:p>
          <a:p>
            <a:r>
              <a:rPr lang="en-US" dirty="0" smtClean="0"/>
              <a:t>Significant opportunities for progress lie at this interface.</a:t>
            </a:r>
          </a:p>
        </p:txBody>
      </p:sp>
    </p:spTree>
    <p:extLst>
      <p:ext uri="{BB962C8B-B14F-4D97-AF65-F5344CB8AC3E}">
        <p14:creationId xmlns:p14="http://schemas.microsoft.com/office/powerpoint/2010/main" val="2551352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Verdana"/>
        <a:ea typeface="ヒラギノ角ゴ Pro W3"/>
        <a:cs typeface="ヒラギノ角ゴ Pro W3"/>
      </a:majorFont>
      <a:minorFont>
        <a:latin typeface="Verdana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 W3" charset="-128"/>
            <a:cs typeface="ヒラギノ角ゴ Pro W3" charset="-128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 W3" charset="-128"/>
            <a:cs typeface="ヒラギノ角ゴ Pro W3" charset="-128"/>
            <a:sym typeface="Helvetica Neue Light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83515</TotalTime>
  <Pages>0</Pages>
  <Words>1013</Words>
  <Characters>0</Characters>
  <Application>Microsoft Macintosh PowerPoint</Application>
  <PresentationFormat>A4 Paper (210x297 mm)</PresentationFormat>
  <Lines>0</Lines>
  <Paragraphs>209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Title &amp; Subtitle</vt:lpstr>
      <vt:lpstr>The Euclid Mission –     accuracy and precision </vt:lpstr>
      <vt:lpstr>Precision and Accuracy</vt:lpstr>
      <vt:lpstr>Precision and Accuracy</vt:lpstr>
      <vt:lpstr>Euclid survey: achieving the precision</vt:lpstr>
      <vt:lpstr>S/N ratio: example NISP Y Band</vt:lpstr>
      <vt:lpstr>Euclid Survey: achieving the precision</vt:lpstr>
      <vt:lpstr>Accuracy – accuracy in Euclid</vt:lpstr>
      <vt:lpstr>Instrumental biases</vt:lpstr>
      <vt:lpstr>Astrophysical accuracy in Euclid</vt:lpstr>
      <vt:lpstr>Accurate Astrophysics</vt:lpstr>
      <vt:lpstr>Intrinsic Alignments</vt:lpstr>
      <vt:lpstr>Survey Size: intrinsic alignments</vt:lpstr>
      <vt:lpstr>Accuracy and Scale Dependence</vt:lpstr>
      <vt:lpstr>Baryon Physics in the WL Power Spectrum</vt:lpstr>
      <vt:lpstr>Backgrounds</vt:lpstr>
      <vt:lpstr>Colour Gradients in Weak Lensing</vt:lpstr>
      <vt:lpstr>Slitless Spectroscopy: purity</vt:lpstr>
      <vt:lpstr>Minimising Astrophysical Biases</vt:lpstr>
      <vt:lpstr>Corrections from Calibrations</vt:lpstr>
      <vt:lpstr>Prospects</vt:lpstr>
      <vt:lpstr>Astrophysics &amp; Cosmology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Gaia activities in 2005</dc:title>
  <dc:subject/>
  <dc:creator/>
  <cp:keywords/>
  <dc:description/>
  <cp:lastModifiedBy>Mark Cropper</cp:lastModifiedBy>
  <cp:revision>1033</cp:revision>
  <cp:lastPrinted>2014-11-25T18:14:02Z</cp:lastPrinted>
  <dcterms:created xsi:type="dcterms:W3CDTF">2010-11-30T10:41:41Z</dcterms:created>
  <dcterms:modified xsi:type="dcterms:W3CDTF">2015-07-13T10:44:42Z</dcterms:modified>
</cp:coreProperties>
</file>